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tiff" ContentType="image/tiff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4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1"/>
  </p:sldMasterIdLst>
  <p:notesMasterIdLst>
    <p:notesMasterId r:id="rId34"/>
  </p:notesMasterIdLst>
  <p:handoutMasterIdLst>
    <p:handoutMasterId r:id="rId35"/>
  </p:handoutMasterIdLst>
  <p:sldIdLst>
    <p:sldId id="476" r:id="rId2"/>
    <p:sldId id="670" r:id="rId3"/>
    <p:sldId id="671" r:id="rId4"/>
    <p:sldId id="705" r:id="rId5"/>
    <p:sldId id="706" r:id="rId6"/>
    <p:sldId id="673" r:id="rId7"/>
    <p:sldId id="674" r:id="rId8"/>
    <p:sldId id="707" r:id="rId9"/>
    <p:sldId id="676" r:id="rId10"/>
    <p:sldId id="677" r:id="rId11"/>
    <p:sldId id="678" r:id="rId12"/>
    <p:sldId id="679" r:id="rId13"/>
    <p:sldId id="680" r:id="rId14"/>
    <p:sldId id="681" r:id="rId15"/>
    <p:sldId id="682" r:id="rId16"/>
    <p:sldId id="683" r:id="rId17"/>
    <p:sldId id="684" r:id="rId18"/>
    <p:sldId id="685" r:id="rId19"/>
    <p:sldId id="686" r:id="rId20"/>
    <p:sldId id="687" r:id="rId21"/>
    <p:sldId id="690" r:id="rId22"/>
    <p:sldId id="691" r:id="rId23"/>
    <p:sldId id="692" r:id="rId24"/>
    <p:sldId id="693" r:id="rId25"/>
    <p:sldId id="694" r:id="rId26"/>
    <p:sldId id="708" r:id="rId27"/>
    <p:sldId id="697" r:id="rId28"/>
    <p:sldId id="701" r:id="rId29"/>
    <p:sldId id="699" r:id="rId30"/>
    <p:sldId id="688" r:id="rId31"/>
    <p:sldId id="709" r:id="rId32"/>
    <p:sldId id="704" r:id="rId33"/>
  </p:sldIdLst>
  <p:sldSz cx="9144000" cy="6858000" type="screen4x3"/>
  <p:notesSz cx="7099300" cy="10234613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CC0000"/>
    <a:srgbClr val="339966"/>
    <a:srgbClr val="0000FF"/>
    <a:srgbClr val="3333CC"/>
    <a:srgbClr val="000080"/>
    <a:srgbClr val="006666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62" autoAdjust="0"/>
    <p:restoredTop sz="94964" autoAdjust="0"/>
  </p:normalViewPr>
  <p:slideViewPr>
    <p:cSldViewPr>
      <p:cViewPr varScale="1">
        <p:scale>
          <a:sx n="70" d="100"/>
          <a:sy n="70" d="100"/>
        </p:scale>
        <p:origin x="672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package" Target="../embeddings/Planilha_do_Microsoft_Excel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Pasta1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Pasta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Pasta1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5"/>
      <c:rotY val="2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3780363539141724E-2"/>
          <c:y val="0.11739326664948037"/>
          <c:w val="0.93551062270154273"/>
          <c:h val="0.73972583063127906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[Pasta3]Plan1!$A$4</c:f>
              <c:strCache>
                <c:ptCount val="1"/>
                <c:pt idx="0">
                  <c:v>Recursos Municipais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[1]Plan1!$B$1:$L$3</c:f>
              <c:strCache>
                <c:ptCount val="11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</c:strCache>
            </c:strRef>
          </c:cat>
          <c:val>
            <c:numRef>
              <c:f>[1]Plan1!$B$4:$L$4</c:f>
              <c:numCache>
                <c:formatCode>General</c:formatCode>
                <c:ptCount val="11"/>
                <c:pt idx="0">
                  <c:v>7</c:v>
                </c:pt>
                <c:pt idx="1">
                  <c:v>12</c:v>
                </c:pt>
                <c:pt idx="2">
                  <c:v>12.1</c:v>
                </c:pt>
                <c:pt idx="3">
                  <c:v>15.5</c:v>
                </c:pt>
                <c:pt idx="4">
                  <c:v>18.7</c:v>
                </c:pt>
                <c:pt idx="5">
                  <c:v>18.7</c:v>
                </c:pt>
                <c:pt idx="6">
                  <c:v>20.100000000000001</c:v>
                </c:pt>
                <c:pt idx="7">
                  <c:v>41.3</c:v>
                </c:pt>
                <c:pt idx="8">
                  <c:v>50.6</c:v>
                </c:pt>
                <c:pt idx="9">
                  <c:v>54.3</c:v>
                </c:pt>
                <c:pt idx="10">
                  <c:v>62.7</c:v>
                </c:pt>
              </c:numCache>
            </c:numRef>
          </c:val>
        </c:ser>
        <c:ser>
          <c:idx val="1"/>
          <c:order val="1"/>
          <c:tx>
            <c:strRef>
              <c:f>[Pasta3]Plan1!$A$5</c:f>
              <c:strCache>
                <c:ptCount val="1"/>
                <c:pt idx="0">
                  <c:v>Demais Ativos Municipais</c:v>
                </c:pt>
              </c:strCache>
            </c:strRef>
          </c:tx>
          <c:invertIfNegative val="0"/>
          <c:dLbls>
            <c:dLbl>
              <c:idx val="7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[1]Plan1!$B$1:$L$3</c:f>
              <c:strCache>
                <c:ptCount val="11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</c:strCache>
            </c:strRef>
          </c:cat>
          <c:val>
            <c:numRef>
              <c:f>[1]Plan1!$B$5:$L$5</c:f>
              <c:numCache>
                <c:formatCode>General</c:formatCode>
                <c:ptCount val="1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1.5</c:v>
                </c:pt>
                <c:pt idx="8">
                  <c:v>1.8</c:v>
                </c:pt>
                <c:pt idx="9">
                  <c:v>1.8</c:v>
                </c:pt>
                <c:pt idx="10">
                  <c:v>1.9</c:v>
                </c:pt>
              </c:numCache>
            </c:numRef>
          </c:val>
        </c:ser>
        <c:ser>
          <c:idx val="2"/>
          <c:order val="2"/>
          <c:tx>
            <c:strRef>
              <c:f>[Pasta3]Plan1!$A$6</c:f>
              <c:strCache>
                <c:ptCount val="1"/>
                <c:pt idx="0">
                  <c:v>Recursos Estaduais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[1]Plan1!$B$1:$L$3</c:f>
              <c:strCache>
                <c:ptCount val="11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</c:strCache>
            </c:strRef>
          </c:cat>
          <c:val>
            <c:numRef>
              <c:f>[1]Plan1!$B$6:$L$6</c:f>
              <c:numCache>
                <c:formatCode>General</c:formatCode>
                <c:ptCount val="11"/>
                <c:pt idx="0">
                  <c:v>12.1</c:v>
                </c:pt>
                <c:pt idx="1">
                  <c:v>8.6999999999999993</c:v>
                </c:pt>
                <c:pt idx="2">
                  <c:v>11.7</c:v>
                </c:pt>
                <c:pt idx="3">
                  <c:v>15.9</c:v>
                </c:pt>
                <c:pt idx="4">
                  <c:v>19.600000000000001</c:v>
                </c:pt>
                <c:pt idx="5">
                  <c:v>24.8</c:v>
                </c:pt>
                <c:pt idx="6">
                  <c:v>31.8</c:v>
                </c:pt>
                <c:pt idx="7">
                  <c:v>19.8</c:v>
                </c:pt>
                <c:pt idx="8">
                  <c:v>24.3</c:v>
                </c:pt>
                <c:pt idx="9">
                  <c:v>26.2</c:v>
                </c:pt>
                <c:pt idx="10">
                  <c:v>29.7</c:v>
                </c:pt>
              </c:numCache>
            </c:numRef>
          </c:val>
        </c:ser>
        <c:ser>
          <c:idx val="3"/>
          <c:order val="3"/>
          <c:tx>
            <c:strRef>
              <c:f>[Pasta3]Plan1!$A$7</c:f>
              <c:strCache>
                <c:ptCount val="1"/>
                <c:pt idx="0">
                  <c:v>Demais Ativos Estaduais</c:v>
                </c:pt>
              </c:strCache>
            </c:strRef>
          </c:tx>
          <c:invertIfNegative val="0"/>
          <c:dLbls>
            <c:dLbl>
              <c:idx val="7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[1]Plan1!$B$1:$L$3</c:f>
              <c:strCache>
                <c:ptCount val="11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</c:strCache>
            </c:strRef>
          </c:cat>
          <c:val>
            <c:numRef>
              <c:f>[1]Plan1!$B$7:$L$7</c:f>
              <c:numCache>
                <c:formatCode>General</c:formatCode>
                <c:ptCount val="1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53.1</c:v>
                </c:pt>
                <c:pt idx="8">
                  <c:v>93.7</c:v>
                </c:pt>
                <c:pt idx="9">
                  <c:v>91.7</c:v>
                </c:pt>
                <c:pt idx="10">
                  <c:v>80.099999999999994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37753552"/>
        <c:axId val="237752992"/>
        <c:axId val="0"/>
      </c:bar3DChart>
      <c:catAx>
        <c:axId val="23775355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37752992"/>
        <c:crosses val="autoZero"/>
        <c:auto val="1"/>
        <c:lblAlgn val="ctr"/>
        <c:lblOffset val="100"/>
        <c:noMultiLvlLbl val="0"/>
      </c:catAx>
      <c:valAx>
        <c:axId val="23775299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37753552"/>
        <c:crosses val="autoZero"/>
        <c:crossBetween val="between"/>
      </c:valAx>
    </c:plotArea>
    <c:legend>
      <c:legendPos val="r"/>
      <c:legendEntry>
        <c:idx val="0"/>
        <c:txPr>
          <a:bodyPr/>
          <a:lstStyle/>
          <a:p>
            <a:pPr>
              <a:defRPr sz="1400"/>
            </a:pPr>
            <a:endParaRPr lang="pt-BR"/>
          </a:p>
        </c:txPr>
      </c:legendEntry>
      <c:legendEntry>
        <c:idx val="1"/>
        <c:txPr>
          <a:bodyPr/>
          <a:lstStyle/>
          <a:p>
            <a:pPr>
              <a:defRPr sz="1400"/>
            </a:pPr>
            <a:endParaRPr lang="pt-BR"/>
          </a:p>
        </c:txPr>
      </c:legendEntry>
      <c:legendEntry>
        <c:idx val="2"/>
        <c:txPr>
          <a:bodyPr/>
          <a:lstStyle/>
          <a:p>
            <a:pPr>
              <a:defRPr sz="1400"/>
            </a:pPr>
            <a:endParaRPr lang="pt-BR"/>
          </a:p>
        </c:txPr>
      </c:legendEntry>
      <c:legendEntry>
        <c:idx val="3"/>
        <c:txPr>
          <a:bodyPr/>
          <a:lstStyle/>
          <a:p>
            <a:pPr>
              <a:defRPr sz="1400"/>
            </a:pPr>
            <a:endParaRPr lang="pt-BR"/>
          </a:p>
        </c:txPr>
      </c:legendEntry>
      <c:layout>
        <c:manualLayout>
          <c:xMode val="edge"/>
          <c:yMode val="edge"/>
          <c:x val="4.322095644152335E-2"/>
          <c:y val="0.90438999092049266"/>
          <c:w val="0.91553894341346465"/>
          <c:h val="8.4234354103808778E-2"/>
        </c:manualLayout>
      </c:layout>
      <c:overlay val="0"/>
    </c:legend>
    <c:plotVisOnly val="1"/>
    <c:dispBlanksAs val="gap"/>
    <c:showDLblsOverMax val="0"/>
  </c:chart>
  <c:externalData r:id="rId2">
    <c:autoUpdate val="0"/>
  </c:externalData>
  <c:userShapes r:id="rId3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BR" dirty="0"/>
              <a:t>DECISÕES JUDICIAS VÁLIDAS</a:t>
            </a:r>
          </a:p>
          <a:p>
            <a:pPr>
              <a:defRPr sz="1600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BR" sz="1000" dirty="0"/>
              <a:t>POR ÓRGÃO</a:t>
            </a:r>
            <a:r>
              <a:rPr lang="pt-BR" sz="1000" baseline="0" dirty="0"/>
              <a:t> JULGADOR</a:t>
            </a:r>
            <a:endParaRPr lang="pt-BR" sz="1000" dirty="0"/>
          </a:p>
        </c:rich>
      </c:tx>
      <c:layout>
        <c:manualLayout>
          <c:xMode val="edge"/>
          <c:yMode val="edge"/>
          <c:x val="0.52004750705414782"/>
          <c:y val="2.3869445185848017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46764985648947111"/>
          <c:y val="0.18972309185030264"/>
          <c:w val="0.40848975962062817"/>
          <c:h val="0.75900594411863254"/>
        </c:manualLayout>
      </c:layout>
      <c:pieChart>
        <c:varyColors val="1"/>
        <c:dLbls>
          <c:dLblPos val="outEnd"/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/>
      </a:solidFill>
      <a:round/>
    </a:ln>
    <a:effectLst/>
  </c:spPr>
  <c:txPr>
    <a:bodyPr/>
    <a:lstStyle/>
    <a:p>
      <a:pPr>
        <a:defRPr/>
      </a:pPr>
      <a:endParaRPr lang="pt-BR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600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BR" dirty="0"/>
              <a:t>DECISÕES JUDICIAS VÁLIDAS</a:t>
            </a:r>
          </a:p>
          <a:p>
            <a:pPr algn="ctr">
              <a:defRPr sz="1600" cap="all">
                <a:solidFill>
                  <a:schemeClr val="tx1">
                    <a:lumMod val="65000"/>
                    <a:lumOff val="35000"/>
                  </a:schemeClr>
                </a:solidFill>
              </a:defRPr>
            </a:pPr>
            <a:r>
              <a:rPr lang="pt-BR" sz="1000" dirty="0"/>
              <a:t>POR ÓRGÃO</a:t>
            </a:r>
            <a:r>
              <a:rPr lang="pt-BR" sz="1000" baseline="0" dirty="0"/>
              <a:t> JULGADOR</a:t>
            </a:r>
            <a:endParaRPr lang="pt-BR" sz="1000" dirty="0"/>
          </a:p>
        </c:rich>
      </c:tx>
      <c:layout>
        <c:manualLayout>
          <c:xMode val="edge"/>
          <c:yMode val="edge"/>
          <c:x val="0.23503489804297253"/>
          <c:y val="1.974821031843989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sz="1600" b="1" i="0" u="none" strike="noStrike" kern="1200" cap="all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</c:dPt>
          <c:dPt>
            <c:idx val="1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</c:dPt>
          <c:dPt>
            <c:idx val="2"/>
            <c:bubble3D val="0"/>
            <c:spPr>
              <a:solidFill>
                <a:srgbClr val="92D050"/>
              </a:solidFill>
              <a:ln>
                <a:noFill/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</c:dPt>
          <c:dPt>
            <c:idx val="4"/>
            <c:bubble3D val="0"/>
            <c:spPr>
              <a:solidFill>
                <a:srgbClr val="FFFF00"/>
              </a:solidFill>
              <a:ln>
                <a:noFill/>
              </a:ln>
              <a:effectLst/>
            </c:spPr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/>
            </c:spPr>
          </c:dPt>
          <c:dLbls>
            <c:dLbl>
              <c:idx val="0"/>
              <c:layout>
                <c:manualLayout>
                  <c:x val="-4.5284727725573718E-3"/>
                  <c:y val="2.8035990913979788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000" b="1" i="0" u="none" strike="noStrike" kern="1200" baseline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9FA75B7F-11E9-4835-945E-BC41AA737904}" type="CATEGORYNAME">
                      <a:rPr lang="en-US">
                        <a:solidFill>
                          <a:schemeClr val="tx1"/>
                        </a:solidFill>
                      </a:rPr>
                      <a:pPr>
                        <a:defRPr b="1">
                          <a:solidFill>
                            <a:schemeClr val="accent1">
                              <a:lumMod val="75000"/>
                            </a:schemeClr>
                          </a:solidFill>
                        </a:defRPr>
                      </a:pPr>
                      <a:t>[NOME DA CATEGORIA]</a:t>
                    </a:fld>
                    <a:r>
                      <a:rPr lang="en-US" baseline="0" dirty="0"/>
                      <a:t>
</a:t>
                    </a:r>
                    <a:fld id="{525A3113-AA9B-4780-8297-6BBF1F107CE6}" type="PERCENTAGE">
                      <a:rPr lang="en-US" baseline="0">
                        <a:solidFill>
                          <a:schemeClr val="tx1"/>
                        </a:solidFill>
                      </a:rPr>
                      <a:pPr>
                        <a:defRPr b="1">
                          <a:solidFill>
                            <a:schemeClr val="accent1">
                              <a:lumMod val="75000"/>
                            </a:schemeClr>
                          </a:solidFill>
                        </a:defRPr>
                      </a:pPr>
                      <a:t>[PORCENTAGEM]</a:t>
                    </a:fld>
                    <a:endParaRPr lang="en-US" baseline="0" dirty="0"/>
                  </a:p>
                </c:rich>
              </c:tx>
              <c:spPr>
                <a:solidFill>
                  <a:srgbClr val="FFFF00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chemeClr val="accent1">
                          <a:lumMod val="7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/>
                  <c15:dlblFieldTable/>
                  <c15:showDataLabelsRange val="0"/>
                </c:ext>
              </c:extLst>
            </c:dLbl>
            <c:dLbl>
              <c:idx val="1"/>
              <c:layout>
                <c:manualLayout>
                  <c:x val="6.7927091588361743E-2"/>
                  <c:y val="-7.7736842527711555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000" b="1" i="0" u="none" strike="noStrike" kern="1200" baseline="0">
                        <a:solidFill>
                          <a:schemeClr val="accent2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A390FF64-8106-4AE3-AAE6-CC67297940AA}" type="CATEGORYNAME">
                      <a:rPr lang="en-US">
                        <a:solidFill>
                          <a:schemeClr val="tx1"/>
                        </a:solidFill>
                      </a:rPr>
                      <a:pPr>
                        <a:defRPr b="1">
                          <a:solidFill>
                            <a:schemeClr val="accent2"/>
                          </a:solidFill>
                        </a:defRPr>
                      </a:pPr>
                      <a:t>[NOME DA CATEGORIA]</a:t>
                    </a:fld>
                    <a:r>
                      <a:rPr lang="en-US" baseline="0" dirty="0"/>
                      <a:t>
</a:t>
                    </a:r>
                    <a:fld id="{6C498AF5-F650-4A23-9854-34F07585546F}" type="PERCENTAGE">
                      <a:rPr lang="en-US" baseline="0">
                        <a:solidFill>
                          <a:schemeClr val="tx1"/>
                        </a:solidFill>
                      </a:rPr>
                      <a:pPr>
                        <a:defRPr b="1">
                          <a:solidFill>
                            <a:schemeClr val="accent2"/>
                          </a:solidFill>
                        </a:defRPr>
                      </a:pPr>
                      <a:t>[PORCENTAGEM]</a:t>
                    </a:fld>
                    <a:endParaRPr lang="en-US" baseline="0" dirty="0"/>
                  </a:p>
                </c:rich>
              </c:tx>
              <c:spPr>
                <a:solidFill>
                  <a:srgbClr val="FFFF00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/>
                  <c15:dlblFieldTable/>
                  <c15:showDataLabelsRange val="0"/>
                </c:ext>
              </c:extLst>
            </c:dLbl>
            <c:dLbl>
              <c:idx val="2"/>
              <c:layout>
                <c:manualLayout>
                  <c:x val="9.7362164609985286E-2"/>
                  <c:y val="0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000" b="1" i="0" u="none" strike="noStrike" kern="1200" baseline="0">
                        <a:solidFill>
                          <a:schemeClr val="accent3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FF1B02A5-E36D-4521-9F6F-8424FE2DD760}" type="CATEGORYNAME">
                      <a:rPr lang="en-US">
                        <a:solidFill>
                          <a:schemeClr val="tx1"/>
                        </a:solidFill>
                      </a:rPr>
                      <a:pPr>
                        <a:defRPr b="1">
                          <a:solidFill>
                            <a:schemeClr val="accent3">
                              <a:lumMod val="75000"/>
                            </a:schemeClr>
                          </a:solidFill>
                        </a:defRPr>
                      </a:pPr>
                      <a:t>[NOME DA CATEGORIA]</a:t>
                    </a:fld>
                    <a:r>
                      <a:rPr lang="en-US" baseline="0" dirty="0">
                        <a:solidFill>
                          <a:schemeClr val="tx1"/>
                        </a:solidFill>
                      </a:rPr>
                      <a:t>
</a:t>
                    </a:r>
                    <a:fld id="{4B619F0F-64E6-4FC8-ADAE-63C3AD068D55}" type="PERCENTAGE">
                      <a:rPr lang="en-US" baseline="0">
                        <a:solidFill>
                          <a:schemeClr val="tx1"/>
                        </a:solidFill>
                      </a:rPr>
                      <a:pPr>
                        <a:defRPr b="1">
                          <a:solidFill>
                            <a:schemeClr val="accent3">
                              <a:lumMod val="75000"/>
                            </a:schemeClr>
                          </a:solidFill>
                        </a:defRPr>
                      </a:pPr>
                      <a:t>[PORCENTAGEM]</a:t>
                    </a:fld>
                    <a:endParaRPr lang="en-US" baseline="0" dirty="0">
                      <a:solidFill>
                        <a:schemeClr val="tx1"/>
                      </a:solidFill>
                    </a:endParaRPr>
                  </a:p>
                </c:rich>
              </c:tx>
              <c:spPr>
                <a:solidFill>
                  <a:srgbClr val="FFFF00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chemeClr val="accent3">
                          <a:lumMod val="7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/>
                  <c15:dlblFieldTable/>
                  <c15:showDataLabelsRange val="0"/>
                </c:ext>
              </c:extLst>
            </c:dLbl>
            <c:dLbl>
              <c:idx val="3"/>
              <c:layout>
                <c:manualLayout>
                  <c:x val="-7.0191327974640588E-2"/>
                  <c:y val="-4.3187216583891169E-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000" b="1" i="0" u="none" strike="noStrike" kern="1200" baseline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8C434FB8-39C5-471A-9438-235579EEE258}" type="CATEGORYNAME">
                      <a:rPr lang="en-US">
                        <a:solidFill>
                          <a:schemeClr val="tx1"/>
                        </a:solidFill>
                      </a:rPr>
                      <a:pPr>
                        <a:defRPr b="1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</a:defRPr>
                      </a:pPr>
                      <a:t>[NOME DA CATEGORIA]</a:t>
                    </a:fld>
                    <a:r>
                      <a:rPr lang="en-US" baseline="0" dirty="0">
                        <a:solidFill>
                          <a:schemeClr val="tx1"/>
                        </a:solidFill>
                      </a:rPr>
                      <a:t>
</a:t>
                    </a:r>
                    <a:fld id="{11EAF147-91AD-4637-AAF7-063766CC4B2A}" type="PERCENTAGE">
                      <a:rPr lang="en-US" baseline="0">
                        <a:solidFill>
                          <a:schemeClr val="tx1"/>
                        </a:solidFill>
                      </a:rPr>
                      <a:pPr>
                        <a:defRPr b="1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</a:defRPr>
                      </a:pPr>
                      <a:t>[PORCENTAGEM]</a:t>
                    </a:fld>
                    <a:endParaRPr lang="en-US" baseline="0" dirty="0">
                      <a:solidFill>
                        <a:schemeClr val="tx1"/>
                      </a:solidFill>
                    </a:endParaRPr>
                  </a:p>
                </c:rich>
              </c:tx>
              <c:spPr>
                <a:solidFill>
                  <a:srgbClr val="FFFF00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/>
                  <c15:dlblFieldTable/>
                  <c15:showDataLabelsRange val="0"/>
                </c:ext>
              </c:extLst>
            </c:dLbl>
            <c:dLbl>
              <c:idx val="4"/>
              <c:layout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000" b="1" i="0" u="none" strike="noStrike" kern="1200" baseline="0">
                        <a:solidFill>
                          <a:schemeClr val="accent5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5680CC30-F00C-411F-933C-885A9B3C67D5}" type="CATEGORYNAME">
                      <a:rPr lang="en-US">
                        <a:solidFill>
                          <a:schemeClr val="tx1"/>
                        </a:solidFill>
                      </a:rPr>
                      <a:pPr>
                        <a:defRPr b="1">
                          <a:solidFill>
                            <a:schemeClr val="accent5">
                              <a:lumMod val="75000"/>
                            </a:schemeClr>
                          </a:solidFill>
                        </a:defRPr>
                      </a:pPr>
                      <a:t>[NOME DA CATEGORIA]</a:t>
                    </a:fld>
                    <a:r>
                      <a:rPr lang="en-US" baseline="0" dirty="0"/>
                      <a:t>
</a:t>
                    </a:r>
                    <a:fld id="{487DC363-C199-470D-ABD8-EBEAA1FB757F}" type="PERCENTAGE">
                      <a:rPr lang="en-US" baseline="0">
                        <a:solidFill>
                          <a:schemeClr val="tx1"/>
                        </a:solidFill>
                      </a:rPr>
                      <a:pPr>
                        <a:defRPr b="1">
                          <a:solidFill>
                            <a:schemeClr val="accent5">
                              <a:lumMod val="75000"/>
                            </a:schemeClr>
                          </a:solidFill>
                        </a:defRPr>
                      </a:pPr>
                      <a:t>[PORCENTAGEM]</a:t>
                    </a:fld>
                    <a:endParaRPr lang="en-US" baseline="0" dirty="0"/>
                  </a:p>
                </c:rich>
              </c:tx>
              <c:spPr>
                <a:solidFill>
                  <a:srgbClr val="FFFF00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chemeClr val="accent5">
                          <a:lumMod val="7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/>
                  <c15:dlblFieldTable/>
                  <c15:showDataLabelsRange val="0"/>
                </c:ext>
              </c:extLst>
            </c:dLbl>
            <c:dLbl>
              <c:idx val="5"/>
              <c:layout/>
              <c:tx>
                <c:rich>
                  <a:bodyPr/>
                  <a:lstStyle/>
                  <a:p>
                    <a:fld id="{697A3CA3-5715-48A3-9759-0B28FB8D2C4D}" type="CATEGORYNAME">
                      <a:rPr lang="en-US">
                        <a:solidFill>
                          <a:schemeClr val="tx1"/>
                        </a:solidFill>
                      </a:rPr>
                      <a:pPr/>
                      <a:t>[NOME DA CATEGORIA]</a:t>
                    </a:fld>
                    <a:r>
                      <a:rPr lang="en-US" baseline="0" dirty="0">
                        <a:solidFill>
                          <a:schemeClr val="tx1"/>
                        </a:solidFill>
                      </a:rPr>
                      <a:t>
</a:t>
                    </a:r>
                    <a:fld id="{C737AFAE-67B2-4E89-B0C2-9F82E924C8FD}" type="PERCENTAGE">
                      <a:rPr lang="en-US" baseline="0">
                        <a:solidFill>
                          <a:schemeClr val="tx1"/>
                        </a:solidFill>
                      </a:rPr>
                      <a:pPr/>
                      <a:t>[PORCENTAGEM]</a:t>
                    </a:fld>
                    <a:endParaRPr lang="en-US" baseline="0" dirty="0">
                      <a:solidFill>
                        <a:schemeClr val="tx1"/>
                      </a:solidFill>
                    </a:endParaRPr>
                  </a:p>
                </c:rich>
              </c:tx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solidFill>
                <a:srgbClr val="FFFF00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accent6">
                        <a:lumMod val="60000"/>
                        <a:lumOff val="4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shade val="95000"/>
                      <a:satMod val="105000"/>
                    </a:schemeClr>
                  </a:solidFill>
                  <a:prstDash val="solid"/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Plan1!$C$5:$C$10</c:f>
              <c:strCache>
                <c:ptCount val="6"/>
                <c:pt idx="0">
                  <c:v>TRF 1ª Região</c:v>
                </c:pt>
                <c:pt idx="1">
                  <c:v>TRF 2ª Região</c:v>
                </c:pt>
                <c:pt idx="2">
                  <c:v>TRF 3ª Região</c:v>
                </c:pt>
                <c:pt idx="3">
                  <c:v>TRF 4ª Região</c:v>
                </c:pt>
                <c:pt idx="4">
                  <c:v>TRF 5ª Região</c:v>
                </c:pt>
                <c:pt idx="5">
                  <c:v>STF</c:v>
                </c:pt>
              </c:strCache>
            </c:strRef>
          </c:cat>
          <c:val>
            <c:numRef>
              <c:f>Plan1!$D$5:$D$10</c:f>
              <c:numCache>
                <c:formatCode>0.0%</c:formatCode>
                <c:ptCount val="6"/>
                <c:pt idx="0">
                  <c:v>0.42016806722689076</c:v>
                </c:pt>
                <c:pt idx="1">
                  <c:v>5.0420168067226892E-2</c:v>
                </c:pt>
                <c:pt idx="2">
                  <c:v>3.7815126050420166E-2</c:v>
                </c:pt>
                <c:pt idx="3">
                  <c:v>5.8823529411764705E-2</c:v>
                </c:pt>
                <c:pt idx="4">
                  <c:v>0.37815126050420167</c:v>
                </c:pt>
                <c:pt idx="5">
                  <c:v>5.4621848739495799E-2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prstDash val="solid"/>
      <a:round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BR" dirty="0"/>
              <a:t>Decisões judiciais Válidas </a:t>
            </a:r>
          </a:p>
          <a:p>
            <a:pPr>
              <a:defRPr/>
            </a:pPr>
            <a:r>
              <a:rPr lang="pt-BR" sz="1000" dirty="0"/>
              <a:t>Por Estado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cap="all" spc="120" normalizeH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tx2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</c:dPt>
          <c:dPt>
            <c:idx val="12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</c:dPt>
          <c:dPt>
            <c:idx val="13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Plan2!$C$4:$C$28</c:f>
              <c:strCache>
                <c:ptCount val="25"/>
                <c:pt idx="0">
                  <c:v> AL </c:v>
                </c:pt>
                <c:pt idx="1">
                  <c:v> AM </c:v>
                </c:pt>
                <c:pt idx="2">
                  <c:v>AP</c:v>
                </c:pt>
                <c:pt idx="3">
                  <c:v> BA </c:v>
                </c:pt>
                <c:pt idx="4">
                  <c:v> CE </c:v>
                </c:pt>
                <c:pt idx="5">
                  <c:v> ES </c:v>
                </c:pt>
                <c:pt idx="6">
                  <c:v> GO </c:v>
                </c:pt>
                <c:pt idx="7">
                  <c:v> MA </c:v>
                </c:pt>
                <c:pt idx="8">
                  <c:v> MG </c:v>
                </c:pt>
                <c:pt idx="9">
                  <c:v> MS </c:v>
                </c:pt>
                <c:pt idx="10">
                  <c:v> MT </c:v>
                </c:pt>
                <c:pt idx="11">
                  <c:v> PA </c:v>
                </c:pt>
                <c:pt idx="12">
                  <c:v> PB </c:v>
                </c:pt>
                <c:pt idx="13">
                  <c:v> PE </c:v>
                </c:pt>
                <c:pt idx="14">
                  <c:v> PI </c:v>
                </c:pt>
                <c:pt idx="15">
                  <c:v> PR </c:v>
                </c:pt>
                <c:pt idx="16">
                  <c:v> RJ </c:v>
                </c:pt>
                <c:pt idx="17">
                  <c:v> RN </c:v>
                </c:pt>
                <c:pt idx="18">
                  <c:v> RO </c:v>
                </c:pt>
                <c:pt idx="19">
                  <c:v> RR </c:v>
                </c:pt>
                <c:pt idx="20">
                  <c:v> RS </c:v>
                </c:pt>
                <c:pt idx="21">
                  <c:v> SC </c:v>
                </c:pt>
                <c:pt idx="22">
                  <c:v> SE </c:v>
                </c:pt>
                <c:pt idx="23">
                  <c:v> SP </c:v>
                </c:pt>
                <c:pt idx="24">
                  <c:v> TO </c:v>
                </c:pt>
              </c:strCache>
            </c:strRef>
          </c:cat>
          <c:val>
            <c:numRef>
              <c:f>Plan2!$D$4:$D$28</c:f>
              <c:numCache>
                <c:formatCode>General</c:formatCode>
                <c:ptCount val="25"/>
                <c:pt idx="0">
                  <c:v>6</c:v>
                </c:pt>
                <c:pt idx="1">
                  <c:v>11</c:v>
                </c:pt>
                <c:pt idx="2">
                  <c:v>2</c:v>
                </c:pt>
                <c:pt idx="3">
                  <c:v>15</c:v>
                </c:pt>
                <c:pt idx="4">
                  <c:v>7</c:v>
                </c:pt>
                <c:pt idx="5">
                  <c:v>4</c:v>
                </c:pt>
                <c:pt idx="6">
                  <c:v>4</c:v>
                </c:pt>
                <c:pt idx="7">
                  <c:v>12</c:v>
                </c:pt>
                <c:pt idx="8">
                  <c:v>12</c:v>
                </c:pt>
                <c:pt idx="9">
                  <c:v>7</c:v>
                </c:pt>
                <c:pt idx="10">
                  <c:v>3</c:v>
                </c:pt>
                <c:pt idx="11">
                  <c:v>6</c:v>
                </c:pt>
                <c:pt idx="12">
                  <c:v>23</c:v>
                </c:pt>
                <c:pt idx="13">
                  <c:v>62</c:v>
                </c:pt>
                <c:pt idx="14">
                  <c:v>3</c:v>
                </c:pt>
                <c:pt idx="15">
                  <c:v>8</c:v>
                </c:pt>
                <c:pt idx="16">
                  <c:v>9</c:v>
                </c:pt>
                <c:pt idx="17">
                  <c:v>1</c:v>
                </c:pt>
                <c:pt idx="18">
                  <c:v>10</c:v>
                </c:pt>
                <c:pt idx="19">
                  <c:v>1</c:v>
                </c:pt>
                <c:pt idx="20">
                  <c:v>10</c:v>
                </c:pt>
                <c:pt idx="21">
                  <c:v>3</c:v>
                </c:pt>
                <c:pt idx="22">
                  <c:v>1</c:v>
                </c:pt>
                <c:pt idx="23">
                  <c:v>11</c:v>
                </c:pt>
                <c:pt idx="24">
                  <c:v>1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444"/>
        <c:overlap val="-90"/>
        <c:axId val="150117808"/>
        <c:axId val="150118368"/>
      </c:barChart>
      <c:catAx>
        <c:axId val="15011780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rgbClr val="FF0000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50118368"/>
        <c:crosses val="autoZero"/>
        <c:auto val="1"/>
        <c:lblAlgn val="ctr"/>
        <c:lblOffset val="100"/>
        <c:noMultiLvlLbl val="0"/>
      </c:catAx>
      <c:valAx>
        <c:axId val="150118368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501178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800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800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8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9355763-CD60-4669-B7EA-BA03F3C0CC8B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52EBB1EC-6F9C-4F76-9E48-3492F1B454EF}">
      <dgm:prSet phldrT="[Texto]"/>
      <dgm:spPr>
        <a:solidFill>
          <a:srgbClr val="FF0000"/>
        </a:solidFill>
      </dgm:spPr>
      <dgm:t>
        <a:bodyPr/>
        <a:lstStyle/>
        <a:p>
          <a:r>
            <a:rPr lang="pt-BR" dirty="0" smtClean="0">
              <a:solidFill>
                <a:schemeClr val="tx1"/>
              </a:solidFill>
            </a:rPr>
            <a:t>Ausência de Supervisão</a:t>
          </a:r>
          <a:endParaRPr lang="pt-BR" dirty="0">
            <a:solidFill>
              <a:schemeClr val="tx1"/>
            </a:solidFill>
          </a:endParaRPr>
        </a:p>
      </dgm:t>
    </dgm:pt>
    <dgm:pt modelId="{2069FDE3-5F92-4BE2-9C4D-C48941AD9354}" type="parTrans" cxnId="{876852FC-F48D-41D2-8808-2D7EB0404573}">
      <dgm:prSet/>
      <dgm:spPr/>
      <dgm:t>
        <a:bodyPr/>
        <a:lstStyle/>
        <a:p>
          <a:endParaRPr lang="pt-BR"/>
        </a:p>
      </dgm:t>
    </dgm:pt>
    <dgm:pt modelId="{81186CE8-78C0-4F4E-B185-CCF18110C36D}" type="sibTrans" cxnId="{876852FC-F48D-41D2-8808-2D7EB0404573}">
      <dgm:prSet/>
      <dgm:spPr>
        <a:solidFill>
          <a:srgbClr val="FF0000"/>
        </a:solidFill>
      </dgm:spPr>
      <dgm:t>
        <a:bodyPr/>
        <a:lstStyle/>
        <a:p>
          <a:endParaRPr lang="pt-BR" dirty="0"/>
        </a:p>
      </dgm:t>
    </dgm:pt>
    <dgm:pt modelId="{2C129440-12C7-414F-9058-070FDA6F245C}">
      <dgm:prSet phldrT="[Texto]"/>
      <dgm:spPr>
        <a:solidFill>
          <a:srgbClr val="FF0000"/>
        </a:solidFill>
      </dgm:spPr>
      <dgm:t>
        <a:bodyPr/>
        <a:lstStyle/>
        <a:p>
          <a:r>
            <a:rPr lang="pt-BR" dirty="0" smtClean="0">
              <a:solidFill>
                <a:schemeClr val="tx1"/>
              </a:solidFill>
            </a:rPr>
            <a:t>Gestão Inadequada</a:t>
          </a:r>
          <a:endParaRPr lang="pt-BR" dirty="0">
            <a:solidFill>
              <a:schemeClr val="tx1"/>
            </a:solidFill>
          </a:endParaRPr>
        </a:p>
      </dgm:t>
    </dgm:pt>
    <dgm:pt modelId="{5D8EA393-CA05-4AD9-A5CC-1C7B990545F9}" type="parTrans" cxnId="{C9B635F3-CB8A-4C7F-9BB9-4E7F98C4F58A}">
      <dgm:prSet/>
      <dgm:spPr/>
      <dgm:t>
        <a:bodyPr/>
        <a:lstStyle/>
        <a:p>
          <a:endParaRPr lang="pt-BR"/>
        </a:p>
      </dgm:t>
    </dgm:pt>
    <dgm:pt modelId="{0061B948-F1A5-4BAB-A327-D2888376309C}" type="sibTrans" cxnId="{C9B635F3-CB8A-4C7F-9BB9-4E7F98C4F58A}">
      <dgm:prSet/>
      <dgm:spPr>
        <a:solidFill>
          <a:srgbClr val="FF0000"/>
        </a:solidFill>
      </dgm:spPr>
      <dgm:t>
        <a:bodyPr/>
        <a:lstStyle/>
        <a:p>
          <a:endParaRPr lang="pt-BR" dirty="0"/>
        </a:p>
      </dgm:t>
    </dgm:pt>
    <dgm:pt modelId="{FB23CCED-3E48-45F5-A0C7-35BE6B855002}">
      <dgm:prSet phldrT="[Texto]"/>
      <dgm:spPr>
        <a:solidFill>
          <a:srgbClr val="FF0000"/>
        </a:solidFill>
      </dgm:spPr>
      <dgm:t>
        <a:bodyPr/>
        <a:lstStyle/>
        <a:p>
          <a:r>
            <a:rPr lang="pt-BR" dirty="0" smtClean="0">
              <a:solidFill>
                <a:schemeClr val="tx1"/>
              </a:solidFill>
            </a:rPr>
            <a:t>Recursos não repassados ou desviados</a:t>
          </a:r>
          <a:endParaRPr lang="pt-BR" dirty="0">
            <a:solidFill>
              <a:schemeClr val="tx1"/>
            </a:solidFill>
          </a:endParaRPr>
        </a:p>
      </dgm:t>
    </dgm:pt>
    <dgm:pt modelId="{1014CF49-0D7A-4098-99D6-44E71D68F7D3}" type="parTrans" cxnId="{BE06BAEA-2676-4866-BDED-6F12A3507D65}">
      <dgm:prSet/>
      <dgm:spPr/>
      <dgm:t>
        <a:bodyPr/>
        <a:lstStyle/>
        <a:p>
          <a:endParaRPr lang="pt-BR"/>
        </a:p>
      </dgm:t>
    </dgm:pt>
    <dgm:pt modelId="{B57D674D-7B9F-4078-9173-108F8C46B4FD}" type="sibTrans" cxnId="{BE06BAEA-2676-4866-BDED-6F12A3507D65}">
      <dgm:prSet/>
      <dgm:spPr>
        <a:solidFill>
          <a:srgbClr val="FF0000"/>
        </a:solidFill>
      </dgm:spPr>
      <dgm:t>
        <a:bodyPr/>
        <a:lstStyle/>
        <a:p>
          <a:endParaRPr lang="pt-BR" dirty="0"/>
        </a:p>
      </dgm:t>
    </dgm:pt>
    <dgm:pt modelId="{0D612817-D912-456A-8736-2F13A09DB96D}">
      <dgm:prSet phldrT="[Texto]"/>
      <dgm:spPr>
        <a:solidFill>
          <a:srgbClr val="FF0000"/>
        </a:solidFill>
      </dgm:spPr>
      <dgm:t>
        <a:bodyPr/>
        <a:lstStyle/>
        <a:p>
          <a:r>
            <a:rPr lang="pt-BR" dirty="0" smtClean="0">
              <a:solidFill>
                <a:schemeClr val="tx1"/>
              </a:solidFill>
            </a:rPr>
            <a:t>Déficit Atuarial</a:t>
          </a:r>
          <a:endParaRPr lang="pt-BR" dirty="0">
            <a:solidFill>
              <a:schemeClr val="tx1"/>
            </a:solidFill>
          </a:endParaRPr>
        </a:p>
      </dgm:t>
    </dgm:pt>
    <dgm:pt modelId="{77E89078-BA5C-4E7B-AEA5-4046DD61C383}" type="parTrans" cxnId="{C9A3155D-AF64-41DF-8B15-552472A75F61}">
      <dgm:prSet/>
      <dgm:spPr/>
      <dgm:t>
        <a:bodyPr/>
        <a:lstStyle/>
        <a:p>
          <a:endParaRPr lang="pt-BR"/>
        </a:p>
      </dgm:t>
    </dgm:pt>
    <dgm:pt modelId="{EBCE94B8-C4DD-436D-B97F-39ECB131549F}" type="sibTrans" cxnId="{C9A3155D-AF64-41DF-8B15-552472A75F61}">
      <dgm:prSet/>
      <dgm:spPr>
        <a:solidFill>
          <a:srgbClr val="FF0000"/>
        </a:solidFill>
      </dgm:spPr>
      <dgm:t>
        <a:bodyPr/>
        <a:lstStyle/>
        <a:p>
          <a:endParaRPr lang="pt-BR" dirty="0"/>
        </a:p>
      </dgm:t>
    </dgm:pt>
    <dgm:pt modelId="{DDCE3079-88AA-4F6B-800C-8512F690C779}">
      <dgm:prSet phldrT="[Texto]"/>
      <dgm:spPr>
        <a:solidFill>
          <a:srgbClr val="FF0000"/>
        </a:solidFill>
      </dgm:spPr>
      <dgm:t>
        <a:bodyPr/>
        <a:lstStyle/>
        <a:p>
          <a:r>
            <a:rPr lang="pt-BR" dirty="0" smtClean="0">
              <a:solidFill>
                <a:schemeClr val="tx1"/>
              </a:solidFill>
            </a:rPr>
            <a:t>Sistema não sustentável</a:t>
          </a:r>
          <a:endParaRPr lang="pt-BR" dirty="0">
            <a:solidFill>
              <a:schemeClr val="tx1"/>
            </a:solidFill>
          </a:endParaRPr>
        </a:p>
      </dgm:t>
    </dgm:pt>
    <dgm:pt modelId="{F494C5BB-F6A2-4D27-A08F-22DE9AA34C27}" type="parTrans" cxnId="{4B879B6E-FAC7-4B84-9B42-C995C542177B}">
      <dgm:prSet/>
      <dgm:spPr/>
      <dgm:t>
        <a:bodyPr/>
        <a:lstStyle/>
        <a:p>
          <a:endParaRPr lang="pt-BR"/>
        </a:p>
      </dgm:t>
    </dgm:pt>
    <dgm:pt modelId="{1C519F34-83AF-41D7-A18D-4A5E9FFFF0E5}" type="sibTrans" cxnId="{4B879B6E-FAC7-4B84-9B42-C995C542177B}">
      <dgm:prSet/>
      <dgm:spPr>
        <a:solidFill>
          <a:srgbClr val="FF0000"/>
        </a:solidFill>
      </dgm:spPr>
      <dgm:t>
        <a:bodyPr/>
        <a:lstStyle/>
        <a:p>
          <a:endParaRPr lang="pt-BR" dirty="0"/>
        </a:p>
      </dgm:t>
    </dgm:pt>
    <dgm:pt modelId="{64CA09FC-5920-4152-AB15-21AEED1DA796}" type="pres">
      <dgm:prSet presAssocID="{19355763-CD60-4669-B7EA-BA03F3C0CC8B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12BEE2B1-A85C-4BE4-9E11-8968ADF7A166}" type="pres">
      <dgm:prSet presAssocID="{52EBB1EC-6F9C-4F76-9E48-3492F1B454EF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7FC99CD7-16AC-4527-A13A-D97004620C09}" type="pres">
      <dgm:prSet presAssocID="{81186CE8-78C0-4F4E-B185-CCF18110C36D}" presName="sibTrans" presStyleLbl="sibTrans2D1" presStyleIdx="0" presStyleCnt="5"/>
      <dgm:spPr/>
      <dgm:t>
        <a:bodyPr/>
        <a:lstStyle/>
        <a:p>
          <a:endParaRPr lang="pt-BR"/>
        </a:p>
      </dgm:t>
    </dgm:pt>
    <dgm:pt modelId="{C0A30298-E4AA-4241-A3EE-136631228F32}" type="pres">
      <dgm:prSet presAssocID="{81186CE8-78C0-4F4E-B185-CCF18110C36D}" presName="connectorText" presStyleLbl="sibTrans2D1" presStyleIdx="0" presStyleCnt="5"/>
      <dgm:spPr/>
      <dgm:t>
        <a:bodyPr/>
        <a:lstStyle/>
        <a:p>
          <a:endParaRPr lang="pt-BR"/>
        </a:p>
      </dgm:t>
    </dgm:pt>
    <dgm:pt modelId="{2450808E-F0D9-4950-9DF3-7B9D47EE5B24}" type="pres">
      <dgm:prSet presAssocID="{2C129440-12C7-414F-9058-070FDA6F245C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F2CC2526-07FD-46E4-9E33-7C8AF82B74BF}" type="pres">
      <dgm:prSet presAssocID="{0061B948-F1A5-4BAB-A327-D2888376309C}" presName="sibTrans" presStyleLbl="sibTrans2D1" presStyleIdx="1" presStyleCnt="5"/>
      <dgm:spPr/>
      <dgm:t>
        <a:bodyPr/>
        <a:lstStyle/>
        <a:p>
          <a:endParaRPr lang="pt-BR"/>
        </a:p>
      </dgm:t>
    </dgm:pt>
    <dgm:pt modelId="{28356892-5FA3-4D62-9CE3-8DD6E56A5A3B}" type="pres">
      <dgm:prSet presAssocID="{0061B948-F1A5-4BAB-A327-D2888376309C}" presName="connectorText" presStyleLbl="sibTrans2D1" presStyleIdx="1" presStyleCnt="5"/>
      <dgm:spPr/>
      <dgm:t>
        <a:bodyPr/>
        <a:lstStyle/>
        <a:p>
          <a:endParaRPr lang="pt-BR"/>
        </a:p>
      </dgm:t>
    </dgm:pt>
    <dgm:pt modelId="{F79A6997-490B-42E2-A502-F966955F9685}" type="pres">
      <dgm:prSet presAssocID="{FB23CCED-3E48-45F5-A0C7-35BE6B855002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D3CDF31E-4AA6-4E46-AF84-AE5411876340}" type="pres">
      <dgm:prSet presAssocID="{B57D674D-7B9F-4078-9173-108F8C46B4FD}" presName="sibTrans" presStyleLbl="sibTrans2D1" presStyleIdx="2" presStyleCnt="5"/>
      <dgm:spPr/>
      <dgm:t>
        <a:bodyPr/>
        <a:lstStyle/>
        <a:p>
          <a:endParaRPr lang="pt-BR"/>
        </a:p>
      </dgm:t>
    </dgm:pt>
    <dgm:pt modelId="{5A3D8F71-22A6-442D-86D7-4EBDCFD50180}" type="pres">
      <dgm:prSet presAssocID="{B57D674D-7B9F-4078-9173-108F8C46B4FD}" presName="connectorText" presStyleLbl="sibTrans2D1" presStyleIdx="2" presStyleCnt="5"/>
      <dgm:spPr/>
      <dgm:t>
        <a:bodyPr/>
        <a:lstStyle/>
        <a:p>
          <a:endParaRPr lang="pt-BR"/>
        </a:p>
      </dgm:t>
    </dgm:pt>
    <dgm:pt modelId="{A9086A23-035F-4F8B-82E5-9CDBDE6374D6}" type="pres">
      <dgm:prSet presAssocID="{0D612817-D912-456A-8736-2F13A09DB96D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9CD788E0-06BC-4AB2-A89F-765EF13A329A}" type="pres">
      <dgm:prSet presAssocID="{EBCE94B8-C4DD-436D-B97F-39ECB131549F}" presName="sibTrans" presStyleLbl="sibTrans2D1" presStyleIdx="3" presStyleCnt="5"/>
      <dgm:spPr/>
      <dgm:t>
        <a:bodyPr/>
        <a:lstStyle/>
        <a:p>
          <a:endParaRPr lang="pt-BR"/>
        </a:p>
      </dgm:t>
    </dgm:pt>
    <dgm:pt modelId="{72E131B2-464E-4985-B9D6-644EF9E91EA7}" type="pres">
      <dgm:prSet presAssocID="{EBCE94B8-C4DD-436D-B97F-39ECB131549F}" presName="connectorText" presStyleLbl="sibTrans2D1" presStyleIdx="3" presStyleCnt="5"/>
      <dgm:spPr/>
      <dgm:t>
        <a:bodyPr/>
        <a:lstStyle/>
        <a:p>
          <a:endParaRPr lang="pt-BR"/>
        </a:p>
      </dgm:t>
    </dgm:pt>
    <dgm:pt modelId="{C3848414-6F2F-4A19-A8EF-171FB32B8850}" type="pres">
      <dgm:prSet presAssocID="{DDCE3079-88AA-4F6B-800C-8512F690C779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5E839C0E-E156-4BB4-AD25-B658942D31FA}" type="pres">
      <dgm:prSet presAssocID="{1C519F34-83AF-41D7-A18D-4A5E9FFFF0E5}" presName="sibTrans" presStyleLbl="sibTrans2D1" presStyleIdx="4" presStyleCnt="5"/>
      <dgm:spPr/>
      <dgm:t>
        <a:bodyPr/>
        <a:lstStyle/>
        <a:p>
          <a:endParaRPr lang="pt-BR"/>
        </a:p>
      </dgm:t>
    </dgm:pt>
    <dgm:pt modelId="{A943BC54-3286-472F-B5C1-A599EEE134D8}" type="pres">
      <dgm:prSet presAssocID="{1C519F34-83AF-41D7-A18D-4A5E9FFFF0E5}" presName="connectorText" presStyleLbl="sibTrans2D1" presStyleIdx="4" presStyleCnt="5"/>
      <dgm:spPr/>
      <dgm:t>
        <a:bodyPr/>
        <a:lstStyle/>
        <a:p>
          <a:endParaRPr lang="pt-BR"/>
        </a:p>
      </dgm:t>
    </dgm:pt>
  </dgm:ptLst>
  <dgm:cxnLst>
    <dgm:cxn modelId="{BE06BAEA-2676-4866-BDED-6F12A3507D65}" srcId="{19355763-CD60-4669-B7EA-BA03F3C0CC8B}" destId="{FB23CCED-3E48-45F5-A0C7-35BE6B855002}" srcOrd="2" destOrd="0" parTransId="{1014CF49-0D7A-4098-99D6-44E71D68F7D3}" sibTransId="{B57D674D-7B9F-4078-9173-108F8C46B4FD}"/>
    <dgm:cxn modelId="{8368FD3F-9D52-4ED7-92D5-BF4223658BFA}" type="presOf" srcId="{0061B948-F1A5-4BAB-A327-D2888376309C}" destId="{F2CC2526-07FD-46E4-9E33-7C8AF82B74BF}" srcOrd="0" destOrd="0" presId="urn:microsoft.com/office/officeart/2005/8/layout/cycle2"/>
    <dgm:cxn modelId="{A5415218-D9C7-4246-BCE4-71618CD0261A}" type="presOf" srcId="{EBCE94B8-C4DD-436D-B97F-39ECB131549F}" destId="{72E131B2-464E-4985-B9D6-644EF9E91EA7}" srcOrd="1" destOrd="0" presId="urn:microsoft.com/office/officeart/2005/8/layout/cycle2"/>
    <dgm:cxn modelId="{7D63EB85-7429-4E64-9232-D2179F4C7531}" type="presOf" srcId="{81186CE8-78C0-4F4E-B185-CCF18110C36D}" destId="{C0A30298-E4AA-4241-A3EE-136631228F32}" srcOrd="1" destOrd="0" presId="urn:microsoft.com/office/officeart/2005/8/layout/cycle2"/>
    <dgm:cxn modelId="{242ED2E8-706E-4EC0-94EC-75C8C3EBDF02}" type="presOf" srcId="{EBCE94B8-C4DD-436D-B97F-39ECB131549F}" destId="{9CD788E0-06BC-4AB2-A89F-765EF13A329A}" srcOrd="0" destOrd="0" presId="urn:microsoft.com/office/officeart/2005/8/layout/cycle2"/>
    <dgm:cxn modelId="{FD72D242-016D-4396-8648-DF1FABAA67CD}" type="presOf" srcId="{1C519F34-83AF-41D7-A18D-4A5E9FFFF0E5}" destId="{A943BC54-3286-472F-B5C1-A599EEE134D8}" srcOrd="1" destOrd="0" presId="urn:microsoft.com/office/officeart/2005/8/layout/cycle2"/>
    <dgm:cxn modelId="{C37D69D2-F5EF-495C-BB3D-AB51DAFE92A9}" type="presOf" srcId="{0D612817-D912-456A-8736-2F13A09DB96D}" destId="{A9086A23-035F-4F8B-82E5-9CDBDE6374D6}" srcOrd="0" destOrd="0" presId="urn:microsoft.com/office/officeart/2005/8/layout/cycle2"/>
    <dgm:cxn modelId="{8E5EDD10-1035-4B27-A0F0-5EA39D1E565B}" type="presOf" srcId="{52EBB1EC-6F9C-4F76-9E48-3492F1B454EF}" destId="{12BEE2B1-A85C-4BE4-9E11-8968ADF7A166}" srcOrd="0" destOrd="0" presId="urn:microsoft.com/office/officeart/2005/8/layout/cycle2"/>
    <dgm:cxn modelId="{63F0441D-88CE-49CE-A7EF-714918FF0691}" type="presOf" srcId="{19355763-CD60-4669-B7EA-BA03F3C0CC8B}" destId="{64CA09FC-5920-4152-AB15-21AEED1DA796}" srcOrd="0" destOrd="0" presId="urn:microsoft.com/office/officeart/2005/8/layout/cycle2"/>
    <dgm:cxn modelId="{876852FC-F48D-41D2-8808-2D7EB0404573}" srcId="{19355763-CD60-4669-B7EA-BA03F3C0CC8B}" destId="{52EBB1EC-6F9C-4F76-9E48-3492F1B454EF}" srcOrd="0" destOrd="0" parTransId="{2069FDE3-5F92-4BE2-9C4D-C48941AD9354}" sibTransId="{81186CE8-78C0-4F4E-B185-CCF18110C36D}"/>
    <dgm:cxn modelId="{23114956-8167-46DC-99B2-1A72321E5006}" type="presOf" srcId="{2C129440-12C7-414F-9058-070FDA6F245C}" destId="{2450808E-F0D9-4950-9DF3-7B9D47EE5B24}" srcOrd="0" destOrd="0" presId="urn:microsoft.com/office/officeart/2005/8/layout/cycle2"/>
    <dgm:cxn modelId="{F9FAF80D-E2AC-49BB-B9E9-904B055F80E0}" type="presOf" srcId="{0061B948-F1A5-4BAB-A327-D2888376309C}" destId="{28356892-5FA3-4D62-9CE3-8DD6E56A5A3B}" srcOrd="1" destOrd="0" presId="urn:microsoft.com/office/officeart/2005/8/layout/cycle2"/>
    <dgm:cxn modelId="{FDD799FE-E3F4-4692-9014-76370F80BB90}" type="presOf" srcId="{81186CE8-78C0-4F4E-B185-CCF18110C36D}" destId="{7FC99CD7-16AC-4527-A13A-D97004620C09}" srcOrd="0" destOrd="0" presId="urn:microsoft.com/office/officeart/2005/8/layout/cycle2"/>
    <dgm:cxn modelId="{C9B635F3-CB8A-4C7F-9BB9-4E7F98C4F58A}" srcId="{19355763-CD60-4669-B7EA-BA03F3C0CC8B}" destId="{2C129440-12C7-414F-9058-070FDA6F245C}" srcOrd="1" destOrd="0" parTransId="{5D8EA393-CA05-4AD9-A5CC-1C7B990545F9}" sibTransId="{0061B948-F1A5-4BAB-A327-D2888376309C}"/>
    <dgm:cxn modelId="{8564B672-F7DF-42B6-AACC-465391FAA4DE}" type="presOf" srcId="{DDCE3079-88AA-4F6B-800C-8512F690C779}" destId="{C3848414-6F2F-4A19-A8EF-171FB32B8850}" srcOrd="0" destOrd="0" presId="urn:microsoft.com/office/officeart/2005/8/layout/cycle2"/>
    <dgm:cxn modelId="{2F49801E-CF7D-4C7A-B209-9744BEC139D2}" type="presOf" srcId="{FB23CCED-3E48-45F5-A0C7-35BE6B855002}" destId="{F79A6997-490B-42E2-A502-F966955F9685}" srcOrd="0" destOrd="0" presId="urn:microsoft.com/office/officeart/2005/8/layout/cycle2"/>
    <dgm:cxn modelId="{3095888C-80B7-44E7-8AA8-5B6B10DBE131}" type="presOf" srcId="{B57D674D-7B9F-4078-9173-108F8C46B4FD}" destId="{5A3D8F71-22A6-442D-86D7-4EBDCFD50180}" srcOrd="1" destOrd="0" presId="urn:microsoft.com/office/officeart/2005/8/layout/cycle2"/>
    <dgm:cxn modelId="{409581AB-39A6-481E-9D00-8F24D0478F37}" type="presOf" srcId="{1C519F34-83AF-41D7-A18D-4A5E9FFFF0E5}" destId="{5E839C0E-E156-4BB4-AD25-B658942D31FA}" srcOrd="0" destOrd="0" presId="urn:microsoft.com/office/officeart/2005/8/layout/cycle2"/>
    <dgm:cxn modelId="{4B879B6E-FAC7-4B84-9B42-C995C542177B}" srcId="{19355763-CD60-4669-B7EA-BA03F3C0CC8B}" destId="{DDCE3079-88AA-4F6B-800C-8512F690C779}" srcOrd="4" destOrd="0" parTransId="{F494C5BB-F6A2-4D27-A08F-22DE9AA34C27}" sibTransId="{1C519F34-83AF-41D7-A18D-4A5E9FFFF0E5}"/>
    <dgm:cxn modelId="{C9A3155D-AF64-41DF-8B15-552472A75F61}" srcId="{19355763-CD60-4669-B7EA-BA03F3C0CC8B}" destId="{0D612817-D912-456A-8736-2F13A09DB96D}" srcOrd="3" destOrd="0" parTransId="{77E89078-BA5C-4E7B-AEA5-4046DD61C383}" sibTransId="{EBCE94B8-C4DD-436D-B97F-39ECB131549F}"/>
    <dgm:cxn modelId="{E133A449-3496-484C-B660-ED2BF7D77FAD}" type="presOf" srcId="{B57D674D-7B9F-4078-9173-108F8C46B4FD}" destId="{D3CDF31E-4AA6-4E46-AF84-AE5411876340}" srcOrd="0" destOrd="0" presId="urn:microsoft.com/office/officeart/2005/8/layout/cycle2"/>
    <dgm:cxn modelId="{8A7AD95A-557D-481F-90FE-485DC0F7090D}" type="presParOf" srcId="{64CA09FC-5920-4152-AB15-21AEED1DA796}" destId="{12BEE2B1-A85C-4BE4-9E11-8968ADF7A166}" srcOrd="0" destOrd="0" presId="urn:microsoft.com/office/officeart/2005/8/layout/cycle2"/>
    <dgm:cxn modelId="{882593CE-594B-4A70-9280-499B2F81F38D}" type="presParOf" srcId="{64CA09FC-5920-4152-AB15-21AEED1DA796}" destId="{7FC99CD7-16AC-4527-A13A-D97004620C09}" srcOrd="1" destOrd="0" presId="urn:microsoft.com/office/officeart/2005/8/layout/cycle2"/>
    <dgm:cxn modelId="{3D44FBE9-8353-4195-ACB7-19E2A28F324F}" type="presParOf" srcId="{7FC99CD7-16AC-4527-A13A-D97004620C09}" destId="{C0A30298-E4AA-4241-A3EE-136631228F32}" srcOrd="0" destOrd="0" presId="urn:microsoft.com/office/officeart/2005/8/layout/cycle2"/>
    <dgm:cxn modelId="{2420CFB4-02D9-487A-90E1-79416D1B6760}" type="presParOf" srcId="{64CA09FC-5920-4152-AB15-21AEED1DA796}" destId="{2450808E-F0D9-4950-9DF3-7B9D47EE5B24}" srcOrd="2" destOrd="0" presId="urn:microsoft.com/office/officeart/2005/8/layout/cycle2"/>
    <dgm:cxn modelId="{8B8D2E33-F7F7-4BBC-856E-42B9019E924D}" type="presParOf" srcId="{64CA09FC-5920-4152-AB15-21AEED1DA796}" destId="{F2CC2526-07FD-46E4-9E33-7C8AF82B74BF}" srcOrd="3" destOrd="0" presId="urn:microsoft.com/office/officeart/2005/8/layout/cycle2"/>
    <dgm:cxn modelId="{3ED0B09A-995B-4D10-8129-FB9060C02792}" type="presParOf" srcId="{F2CC2526-07FD-46E4-9E33-7C8AF82B74BF}" destId="{28356892-5FA3-4D62-9CE3-8DD6E56A5A3B}" srcOrd="0" destOrd="0" presId="urn:microsoft.com/office/officeart/2005/8/layout/cycle2"/>
    <dgm:cxn modelId="{0E869172-BEDE-4966-94D8-977F51B5EA6E}" type="presParOf" srcId="{64CA09FC-5920-4152-AB15-21AEED1DA796}" destId="{F79A6997-490B-42E2-A502-F966955F9685}" srcOrd="4" destOrd="0" presId="urn:microsoft.com/office/officeart/2005/8/layout/cycle2"/>
    <dgm:cxn modelId="{4C26245E-555C-41A1-BFC0-F4A066CC1505}" type="presParOf" srcId="{64CA09FC-5920-4152-AB15-21AEED1DA796}" destId="{D3CDF31E-4AA6-4E46-AF84-AE5411876340}" srcOrd="5" destOrd="0" presId="urn:microsoft.com/office/officeart/2005/8/layout/cycle2"/>
    <dgm:cxn modelId="{CF9D2527-EE72-49B3-BB4D-9D0AFF132A71}" type="presParOf" srcId="{D3CDF31E-4AA6-4E46-AF84-AE5411876340}" destId="{5A3D8F71-22A6-442D-86D7-4EBDCFD50180}" srcOrd="0" destOrd="0" presId="urn:microsoft.com/office/officeart/2005/8/layout/cycle2"/>
    <dgm:cxn modelId="{480F6E56-C2B5-408D-BDAF-ADF647DC0C32}" type="presParOf" srcId="{64CA09FC-5920-4152-AB15-21AEED1DA796}" destId="{A9086A23-035F-4F8B-82E5-9CDBDE6374D6}" srcOrd="6" destOrd="0" presId="urn:microsoft.com/office/officeart/2005/8/layout/cycle2"/>
    <dgm:cxn modelId="{05E64886-0E2C-4E4E-9A88-35F6069A48FB}" type="presParOf" srcId="{64CA09FC-5920-4152-AB15-21AEED1DA796}" destId="{9CD788E0-06BC-4AB2-A89F-765EF13A329A}" srcOrd="7" destOrd="0" presId="urn:microsoft.com/office/officeart/2005/8/layout/cycle2"/>
    <dgm:cxn modelId="{4CBA5B18-8E8C-4369-8288-3616F402593F}" type="presParOf" srcId="{9CD788E0-06BC-4AB2-A89F-765EF13A329A}" destId="{72E131B2-464E-4985-B9D6-644EF9E91EA7}" srcOrd="0" destOrd="0" presId="urn:microsoft.com/office/officeart/2005/8/layout/cycle2"/>
    <dgm:cxn modelId="{B2BB6929-14C8-4698-8809-397738F13DB6}" type="presParOf" srcId="{64CA09FC-5920-4152-AB15-21AEED1DA796}" destId="{C3848414-6F2F-4A19-A8EF-171FB32B8850}" srcOrd="8" destOrd="0" presId="urn:microsoft.com/office/officeart/2005/8/layout/cycle2"/>
    <dgm:cxn modelId="{ED0456FA-8A4F-41D2-AAC6-312E7F77F146}" type="presParOf" srcId="{64CA09FC-5920-4152-AB15-21AEED1DA796}" destId="{5E839C0E-E156-4BB4-AD25-B658942D31FA}" srcOrd="9" destOrd="0" presId="urn:microsoft.com/office/officeart/2005/8/layout/cycle2"/>
    <dgm:cxn modelId="{7294582A-20C0-4795-AADE-1C35DFA5F3DD}" type="presParOf" srcId="{5E839C0E-E156-4BB4-AD25-B658942D31FA}" destId="{A943BC54-3286-472F-B5C1-A599EEE134D8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9355763-CD60-4669-B7EA-BA03F3C0CC8B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52EBB1EC-6F9C-4F76-9E48-3492F1B454EF}">
      <dgm:prSet phldrT="[Texto]"/>
      <dgm:spPr/>
      <dgm:t>
        <a:bodyPr/>
        <a:lstStyle/>
        <a:p>
          <a:r>
            <a:rPr lang="pt-BR" dirty="0" smtClean="0">
              <a:solidFill>
                <a:schemeClr val="tx1"/>
              </a:solidFill>
            </a:rPr>
            <a:t>Exercício da Supervisão</a:t>
          </a:r>
          <a:endParaRPr lang="pt-BR" dirty="0">
            <a:solidFill>
              <a:schemeClr val="tx1"/>
            </a:solidFill>
          </a:endParaRPr>
        </a:p>
      </dgm:t>
    </dgm:pt>
    <dgm:pt modelId="{2069FDE3-5F92-4BE2-9C4D-C48941AD9354}" type="parTrans" cxnId="{876852FC-F48D-41D2-8808-2D7EB0404573}">
      <dgm:prSet/>
      <dgm:spPr/>
      <dgm:t>
        <a:bodyPr/>
        <a:lstStyle/>
        <a:p>
          <a:endParaRPr lang="pt-BR"/>
        </a:p>
      </dgm:t>
    </dgm:pt>
    <dgm:pt modelId="{81186CE8-78C0-4F4E-B185-CCF18110C36D}" type="sibTrans" cxnId="{876852FC-F48D-41D2-8808-2D7EB0404573}">
      <dgm:prSet/>
      <dgm:spPr/>
      <dgm:t>
        <a:bodyPr/>
        <a:lstStyle/>
        <a:p>
          <a:endParaRPr lang="pt-BR" dirty="0"/>
        </a:p>
      </dgm:t>
    </dgm:pt>
    <dgm:pt modelId="{2C129440-12C7-414F-9058-070FDA6F245C}">
      <dgm:prSet phldrT="[Texto]"/>
      <dgm:spPr/>
      <dgm:t>
        <a:bodyPr/>
        <a:lstStyle/>
        <a:p>
          <a:r>
            <a:rPr lang="pt-BR" dirty="0" smtClean="0">
              <a:solidFill>
                <a:schemeClr val="tx1"/>
              </a:solidFill>
            </a:rPr>
            <a:t>Avanços na Gestão</a:t>
          </a:r>
          <a:endParaRPr lang="pt-BR" dirty="0">
            <a:solidFill>
              <a:schemeClr val="tx1"/>
            </a:solidFill>
          </a:endParaRPr>
        </a:p>
      </dgm:t>
    </dgm:pt>
    <dgm:pt modelId="{5D8EA393-CA05-4AD9-A5CC-1C7B990545F9}" type="parTrans" cxnId="{C9B635F3-CB8A-4C7F-9BB9-4E7F98C4F58A}">
      <dgm:prSet/>
      <dgm:spPr/>
      <dgm:t>
        <a:bodyPr/>
        <a:lstStyle/>
        <a:p>
          <a:endParaRPr lang="pt-BR"/>
        </a:p>
      </dgm:t>
    </dgm:pt>
    <dgm:pt modelId="{0061B948-F1A5-4BAB-A327-D2888376309C}" type="sibTrans" cxnId="{C9B635F3-CB8A-4C7F-9BB9-4E7F98C4F58A}">
      <dgm:prSet/>
      <dgm:spPr/>
      <dgm:t>
        <a:bodyPr/>
        <a:lstStyle/>
        <a:p>
          <a:endParaRPr lang="pt-BR" dirty="0"/>
        </a:p>
      </dgm:t>
    </dgm:pt>
    <dgm:pt modelId="{FB23CCED-3E48-45F5-A0C7-35BE6B855002}">
      <dgm:prSet phldrT="[Texto]"/>
      <dgm:spPr/>
      <dgm:t>
        <a:bodyPr/>
        <a:lstStyle/>
        <a:p>
          <a:r>
            <a:rPr lang="pt-BR" dirty="0" smtClean="0">
              <a:solidFill>
                <a:schemeClr val="tx1"/>
              </a:solidFill>
            </a:rPr>
            <a:t>Correção de Distorções</a:t>
          </a:r>
          <a:endParaRPr lang="pt-BR" dirty="0">
            <a:solidFill>
              <a:schemeClr val="tx1"/>
            </a:solidFill>
          </a:endParaRPr>
        </a:p>
      </dgm:t>
    </dgm:pt>
    <dgm:pt modelId="{1014CF49-0D7A-4098-99D6-44E71D68F7D3}" type="parTrans" cxnId="{BE06BAEA-2676-4866-BDED-6F12A3507D65}">
      <dgm:prSet/>
      <dgm:spPr/>
      <dgm:t>
        <a:bodyPr/>
        <a:lstStyle/>
        <a:p>
          <a:endParaRPr lang="pt-BR"/>
        </a:p>
      </dgm:t>
    </dgm:pt>
    <dgm:pt modelId="{B57D674D-7B9F-4078-9173-108F8C46B4FD}" type="sibTrans" cxnId="{BE06BAEA-2676-4866-BDED-6F12A3507D65}">
      <dgm:prSet/>
      <dgm:spPr/>
      <dgm:t>
        <a:bodyPr/>
        <a:lstStyle/>
        <a:p>
          <a:endParaRPr lang="pt-BR" dirty="0"/>
        </a:p>
      </dgm:t>
    </dgm:pt>
    <dgm:pt modelId="{0D612817-D912-456A-8736-2F13A09DB96D}">
      <dgm:prSet phldrT="[Texto]"/>
      <dgm:spPr/>
      <dgm:t>
        <a:bodyPr/>
        <a:lstStyle/>
        <a:p>
          <a:r>
            <a:rPr lang="pt-BR" dirty="0" smtClean="0">
              <a:solidFill>
                <a:schemeClr val="tx1"/>
              </a:solidFill>
            </a:rPr>
            <a:t>Capitalização de Recursos</a:t>
          </a:r>
          <a:endParaRPr lang="pt-BR" dirty="0">
            <a:solidFill>
              <a:schemeClr val="tx1"/>
            </a:solidFill>
          </a:endParaRPr>
        </a:p>
      </dgm:t>
    </dgm:pt>
    <dgm:pt modelId="{77E89078-BA5C-4E7B-AEA5-4046DD61C383}" type="parTrans" cxnId="{C9A3155D-AF64-41DF-8B15-552472A75F61}">
      <dgm:prSet/>
      <dgm:spPr/>
      <dgm:t>
        <a:bodyPr/>
        <a:lstStyle/>
        <a:p>
          <a:endParaRPr lang="pt-BR"/>
        </a:p>
      </dgm:t>
    </dgm:pt>
    <dgm:pt modelId="{EBCE94B8-C4DD-436D-B97F-39ECB131549F}" type="sibTrans" cxnId="{C9A3155D-AF64-41DF-8B15-552472A75F61}">
      <dgm:prSet/>
      <dgm:spPr/>
      <dgm:t>
        <a:bodyPr/>
        <a:lstStyle/>
        <a:p>
          <a:endParaRPr lang="pt-BR" dirty="0"/>
        </a:p>
      </dgm:t>
    </dgm:pt>
    <dgm:pt modelId="{DDCE3079-88AA-4F6B-800C-8512F690C779}">
      <dgm:prSet phldrT="[Texto]"/>
      <dgm:spPr/>
      <dgm:t>
        <a:bodyPr/>
        <a:lstStyle/>
        <a:p>
          <a:r>
            <a:rPr lang="pt-BR" dirty="0" smtClean="0">
              <a:solidFill>
                <a:schemeClr val="tx1"/>
              </a:solidFill>
            </a:rPr>
            <a:t>Construção da sustentabilidade</a:t>
          </a:r>
          <a:endParaRPr lang="pt-BR" dirty="0">
            <a:solidFill>
              <a:schemeClr val="tx1"/>
            </a:solidFill>
          </a:endParaRPr>
        </a:p>
      </dgm:t>
    </dgm:pt>
    <dgm:pt modelId="{F494C5BB-F6A2-4D27-A08F-22DE9AA34C27}" type="parTrans" cxnId="{4B879B6E-FAC7-4B84-9B42-C995C542177B}">
      <dgm:prSet/>
      <dgm:spPr/>
      <dgm:t>
        <a:bodyPr/>
        <a:lstStyle/>
        <a:p>
          <a:endParaRPr lang="pt-BR"/>
        </a:p>
      </dgm:t>
    </dgm:pt>
    <dgm:pt modelId="{1C519F34-83AF-41D7-A18D-4A5E9FFFF0E5}" type="sibTrans" cxnId="{4B879B6E-FAC7-4B84-9B42-C995C542177B}">
      <dgm:prSet/>
      <dgm:spPr/>
      <dgm:t>
        <a:bodyPr/>
        <a:lstStyle/>
        <a:p>
          <a:endParaRPr lang="pt-BR" dirty="0"/>
        </a:p>
      </dgm:t>
    </dgm:pt>
    <dgm:pt modelId="{64CA09FC-5920-4152-AB15-21AEED1DA796}" type="pres">
      <dgm:prSet presAssocID="{19355763-CD60-4669-B7EA-BA03F3C0CC8B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12BEE2B1-A85C-4BE4-9E11-8968ADF7A166}" type="pres">
      <dgm:prSet presAssocID="{52EBB1EC-6F9C-4F76-9E48-3492F1B454EF}" presName="node" presStyleLbl="node1" presStyleIdx="0" presStyleCnt="5" custScaleX="122102" custScaleY="111977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7FC99CD7-16AC-4527-A13A-D97004620C09}" type="pres">
      <dgm:prSet presAssocID="{81186CE8-78C0-4F4E-B185-CCF18110C36D}" presName="sibTrans" presStyleLbl="sibTrans2D1" presStyleIdx="0" presStyleCnt="5"/>
      <dgm:spPr/>
      <dgm:t>
        <a:bodyPr/>
        <a:lstStyle/>
        <a:p>
          <a:endParaRPr lang="pt-BR"/>
        </a:p>
      </dgm:t>
    </dgm:pt>
    <dgm:pt modelId="{C0A30298-E4AA-4241-A3EE-136631228F32}" type="pres">
      <dgm:prSet presAssocID="{81186CE8-78C0-4F4E-B185-CCF18110C36D}" presName="connectorText" presStyleLbl="sibTrans2D1" presStyleIdx="0" presStyleCnt="5"/>
      <dgm:spPr/>
      <dgm:t>
        <a:bodyPr/>
        <a:lstStyle/>
        <a:p>
          <a:endParaRPr lang="pt-BR"/>
        </a:p>
      </dgm:t>
    </dgm:pt>
    <dgm:pt modelId="{2450808E-F0D9-4950-9DF3-7B9D47EE5B24}" type="pres">
      <dgm:prSet presAssocID="{2C129440-12C7-414F-9058-070FDA6F245C}" presName="node" presStyleLbl="node1" presStyleIdx="1" presStyleCnt="5" custScaleX="109232" custScaleY="108428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F2CC2526-07FD-46E4-9E33-7C8AF82B74BF}" type="pres">
      <dgm:prSet presAssocID="{0061B948-F1A5-4BAB-A327-D2888376309C}" presName="sibTrans" presStyleLbl="sibTrans2D1" presStyleIdx="1" presStyleCnt="5"/>
      <dgm:spPr/>
      <dgm:t>
        <a:bodyPr/>
        <a:lstStyle/>
        <a:p>
          <a:endParaRPr lang="pt-BR"/>
        </a:p>
      </dgm:t>
    </dgm:pt>
    <dgm:pt modelId="{28356892-5FA3-4D62-9CE3-8DD6E56A5A3B}" type="pres">
      <dgm:prSet presAssocID="{0061B948-F1A5-4BAB-A327-D2888376309C}" presName="connectorText" presStyleLbl="sibTrans2D1" presStyleIdx="1" presStyleCnt="5"/>
      <dgm:spPr/>
      <dgm:t>
        <a:bodyPr/>
        <a:lstStyle/>
        <a:p>
          <a:endParaRPr lang="pt-BR"/>
        </a:p>
      </dgm:t>
    </dgm:pt>
    <dgm:pt modelId="{F79A6997-490B-42E2-A502-F966955F9685}" type="pres">
      <dgm:prSet presAssocID="{FB23CCED-3E48-45F5-A0C7-35BE6B855002}" presName="node" presStyleLbl="node1" presStyleIdx="2" presStyleCnt="5" custScaleX="114994" custScaleY="10166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D3CDF31E-4AA6-4E46-AF84-AE5411876340}" type="pres">
      <dgm:prSet presAssocID="{B57D674D-7B9F-4078-9173-108F8C46B4FD}" presName="sibTrans" presStyleLbl="sibTrans2D1" presStyleIdx="2" presStyleCnt="5"/>
      <dgm:spPr/>
      <dgm:t>
        <a:bodyPr/>
        <a:lstStyle/>
        <a:p>
          <a:endParaRPr lang="pt-BR"/>
        </a:p>
      </dgm:t>
    </dgm:pt>
    <dgm:pt modelId="{5A3D8F71-22A6-442D-86D7-4EBDCFD50180}" type="pres">
      <dgm:prSet presAssocID="{B57D674D-7B9F-4078-9173-108F8C46B4FD}" presName="connectorText" presStyleLbl="sibTrans2D1" presStyleIdx="2" presStyleCnt="5"/>
      <dgm:spPr/>
      <dgm:t>
        <a:bodyPr/>
        <a:lstStyle/>
        <a:p>
          <a:endParaRPr lang="pt-BR"/>
        </a:p>
      </dgm:t>
    </dgm:pt>
    <dgm:pt modelId="{A9086A23-035F-4F8B-82E5-9CDBDE6374D6}" type="pres">
      <dgm:prSet presAssocID="{0D612817-D912-456A-8736-2F13A09DB96D}" presName="node" presStyleLbl="node1" presStyleIdx="3" presStyleCnt="5" custScaleX="112965" custScaleY="103329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9CD788E0-06BC-4AB2-A89F-765EF13A329A}" type="pres">
      <dgm:prSet presAssocID="{EBCE94B8-C4DD-436D-B97F-39ECB131549F}" presName="sibTrans" presStyleLbl="sibTrans2D1" presStyleIdx="3" presStyleCnt="5"/>
      <dgm:spPr/>
      <dgm:t>
        <a:bodyPr/>
        <a:lstStyle/>
        <a:p>
          <a:endParaRPr lang="pt-BR"/>
        </a:p>
      </dgm:t>
    </dgm:pt>
    <dgm:pt modelId="{72E131B2-464E-4985-B9D6-644EF9E91EA7}" type="pres">
      <dgm:prSet presAssocID="{EBCE94B8-C4DD-436D-B97F-39ECB131549F}" presName="connectorText" presStyleLbl="sibTrans2D1" presStyleIdx="3" presStyleCnt="5"/>
      <dgm:spPr/>
      <dgm:t>
        <a:bodyPr/>
        <a:lstStyle/>
        <a:p>
          <a:endParaRPr lang="pt-BR"/>
        </a:p>
      </dgm:t>
    </dgm:pt>
    <dgm:pt modelId="{C3848414-6F2F-4A19-A8EF-171FB32B8850}" type="pres">
      <dgm:prSet presAssocID="{DDCE3079-88AA-4F6B-800C-8512F690C779}" presName="node" presStyleLbl="node1" presStyleIdx="4" presStyleCnt="5" custScaleX="125477" custScaleY="108428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5E839C0E-E156-4BB4-AD25-B658942D31FA}" type="pres">
      <dgm:prSet presAssocID="{1C519F34-83AF-41D7-A18D-4A5E9FFFF0E5}" presName="sibTrans" presStyleLbl="sibTrans2D1" presStyleIdx="4" presStyleCnt="5"/>
      <dgm:spPr/>
      <dgm:t>
        <a:bodyPr/>
        <a:lstStyle/>
        <a:p>
          <a:endParaRPr lang="pt-BR"/>
        </a:p>
      </dgm:t>
    </dgm:pt>
    <dgm:pt modelId="{A943BC54-3286-472F-B5C1-A599EEE134D8}" type="pres">
      <dgm:prSet presAssocID="{1C519F34-83AF-41D7-A18D-4A5E9FFFF0E5}" presName="connectorText" presStyleLbl="sibTrans2D1" presStyleIdx="4" presStyleCnt="5"/>
      <dgm:spPr/>
      <dgm:t>
        <a:bodyPr/>
        <a:lstStyle/>
        <a:p>
          <a:endParaRPr lang="pt-BR"/>
        </a:p>
      </dgm:t>
    </dgm:pt>
  </dgm:ptLst>
  <dgm:cxnLst>
    <dgm:cxn modelId="{BE06BAEA-2676-4866-BDED-6F12A3507D65}" srcId="{19355763-CD60-4669-B7EA-BA03F3C0CC8B}" destId="{FB23CCED-3E48-45F5-A0C7-35BE6B855002}" srcOrd="2" destOrd="0" parTransId="{1014CF49-0D7A-4098-99D6-44E71D68F7D3}" sibTransId="{B57D674D-7B9F-4078-9173-108F8C46B4FD}"/>
    <dgm:cxn modelId="{8A683ACA-BD08-424C-BCEE-C6F1BE063568}" type="presOf" srcId="{B57D674D-7B9F-4078-9173-108F8C46B4FD}" destId="{5A3D8F71-22A6-442D-86D7-4EBDCFD50180}" srcOrd="1" destOrd="0" presId="urn:microsoft.com/office/officeart/2005/8/layout/cycle2"/>
    <dgm:cxn modelId="{181C4C3C-1E89-4B02-B5F1-2FF9A717C397}" type="presOf" srcId="{FB23CCED-3E48-45F5-A0C7-35BE6B855002}" destId="{F79A6997-490B-42E2-A502-F966955F9685}" srcOrd="0" destOrd="0" presId="urn:microsoft.com/office/officeart/2005/8/layout/cycle2"/>
    <dgm:cxn modelId="{89B120C5-1BD8-4292-97B7-B5DDF3A61F25}" type="presOf" srcId="{EBCE94B8-C4DD-436D-B97F-39ECB131549F}" destId="{72E131B2-464E-4985-B9D6-644EF9E91EA7}" srcOrd="1" destOrd="0" presId="urn:microsoft.com/office/officeart/2005/8/layout/cycle2"/>
    <dgm:cxn modelId="{1C901075-D68B-4F17-BA83-77A8AC4D55EA}" type="presOf" srcId="{0061B948-F1A5-4BAB-A327-D2888376309C}" destId="{F2CC2526-07FD-46E4-9E33-7C8AF82B74BF}" srcOrd="0" destOrd="0" presId="urn:microsoft.com/office/officeart/2005/8/layout/cycle2"/>
    <dgm:cxn modelId="{C7CA469D-DE24-4EE8-91EF-7F5EF1FB0491}" type="presOf" srcId="{1C519F34-83AF-41D7-A18D-4A5E9FFFF0E5}" destId="{5E839C0E-E156-4BB4-AD25-B658942D31FA}" srcOrd="0" destOrd="0" presId="urn:microsoft.com/office/officeart/2005/8/layout/cycle2"/>
    <dgm:cxn modelId="{B21CC24A-35F8-4746-8910-1F86377D5014}" type="presOf" srcId="{81186CE8-78C0-4F4E-B185-CCF18110C36D}" destId="{C0A30298-E4AA-4241-A3EE-136631228F32}" srcOrd="1" destOrd="0" presId="urn:microsoft.com/office/officeart/2005/8/layout/cycle2"/>
    <dgm:cxn modelId="{EC3C9469-E39B-47CB-BD91-EBBCD0506837}" type="presOf" srcId="{0061B948-F1A5-4BAB-A327-D2888376309C}" destId="{28356892-5FA3-4D62-9CE3-8DD6E56A5A3B}" srcOrd="1" destOrd="0" presId="urn:microsoft.com/office/officeart/2005/8/layout/cycle2"/>
    <dgm:cxn modelId="{5FA44CB8-B408-44A0-993C-E2DB333F0DC4}" type="presOf" srcId="{2C129440-12C7-414F-9058-070FDA6F245C}" destId="{2450808E-F0D9-4950-9DF3-7B9D47EE5B24}" srcOrd="0" destOrd="0" presId="urn:microsoft.com/office/officeart/2005/8/layout/cycle2"/>
    <dgm:cxn modelId="{AB2DA5FC-BBDA-4929-A045-FE97D0747EB3}" type="presOf" srcId="{52EBB1EC-6F9C-4F76-9E48-3492F1B454EF}" destId="{12BEE2B1-A85C-4BE4-9E11-8968ADF7A166}" srcOrd="0" destOrd="0" presId="urn:microsoft.com/office/officeart/2005/8/layout/cycle2"/>
    <dgm:cxn modelId="{8E68A2A6-12EC-4974-952B-F5E2B02F26B2}" type="presOf" srcId="{0D612817-D912-456A-8736-2F13A09DB96D}" destId="{A9086A23-035F-4F8B-82E5-9CDBDE6374D6}" srcOrd="0" destOrd="0" presId="urn:microsoft.com/office/officeart/2005/8/layout/cycle2"/>
    <dgm:cxn modelId="{1AAF1484-3097-457D-960E-3AF6A83600DA}" type="presOf" srcId="{B57D674D-7B9F-4078-9173-108F8C46B4FD}" destId="{D3CDF31E-4AA6-4E46-AF84-AE5411876340}" srcOrd="0" destOrd="0" presId="urn:microsoft.com/office/officeart/2005/8/layout/cycle2"/>
    <dgm:cxn modelId="{876852FC-F48D-41D2-8808-2D7EB0404573}" srcId="{19355763-CD60-4669-B7EA-BA03F3C0CC8B}" destId="{52EBB1EC-6F9C-4F76-9E48-3492F1B454EF}" srcOrd="0" destOrd="0" parTransId="{2069FDE3-5F92-4BE2-9C4D-C48941AD9354}" sibTransId="{81186CE8-78C0-4F4E-B185-CCF18110C36D}"/>
    <dgm:cxn modelId="{A8E0EF07-8573-415C-AB60-A8A2FF096B5F}" type="presOf" srcId="{EBCE94B8-C4DD-436D-B97F-39ECB131549F}" destId="{9CD788E0-06BC-4AB2-A89F-765EF13A329A}" srcOrd="0" destOrd="0" presId="urn:microsoft.com/office/officeart/2005/8/layout/cycle2"/>
    <dgm:cxn modelId="{608822E9-06CB-40B8-AC8A-02CA1EA37E2D}" type="presOf" srcId="{DDCE3079-88AA-4F6B-800C-8512F690C779}" destId="{C3848414-6F2F-4A19-A8EF-171FB32B8850}" srcOrd="0" destOrd="0" presId="urn:microsoft.com/office/officeart/2005/8/layout/cycle2"/>
    <dgm:cxn modelId="{C9B635F3-CB8A-4C7F-9BB9-4E7F98C4F58A}" srcId="{19355763-CD60-4669-B7EA-BA03F3C0CC8B}" destId="{2C129440-12C7-414F-9058-070FDA6F245C}" srcOrd="1" destOrd="0" parTransId="{5D8EA393-CA05-4AD9-A5CC-1C7B990545F9}" sibTransId="{0061B948-F1A5-4BAB-A327-D2888376309C}"/>
    <dgm:cxn modelId="{4479998E-D7EF-423C-964B-DE09DFD93C6B}" type="presOf" srcId="{81186CE8-78C0-4F4E-B185-CCF18110C36D}" destId="{7FC99CD7-16AC-4527-A13A-D97004620C09}" srcOrd="0" destOrd="0" presId="urn:microsoft.com/office/officeart/2005/8/layout/cycle2"/>
    <dgm:cxn modelId="{4B879B6E-FAC7-4B84-9B42-C995C542177B}" srcId="{19355763-CD60-4669-B7EA-BA03F3C0CC8B}" destId="{DDCE3079-88AA-4F6B-800C-8512F690C779}" srcOrd="4" destOrd="0" parTransId="{F494C5BB-F6A2-4D27-A08F-22DE9AA34C27}" sibTransId="{1C519F34-83AF-41D7-A18D-4A5E9FFFF0E5}"/>
    <dgm:cxn modelId="{C9A3155D-AF64-41DF-8B15-552472A75F61}" srcId="{19355763-CD60-4669-B7EA-BA03F3C0CC8B}" destId="{0D612817-D912-456A-8736-2F13A09DB96D}" srcOrd="3" destOrd="0" parTransId="{77E89078-BA5C-4E7B-AEA5-4046DD61C383}" sibTransId="{EBCE94B8-C4DD-436D-B97F-39ECB131549F}"/>
    <dgm:cxn modelId="{4BD78C13-D823-4E1F-AE16-571B75EFB199}" type="presOf" srcId="{1C519F34-83AF-41D7-A18D-4A5E9FFFF0E5}" destId="{A943BC54-3286-472F-B5C1-A599EEE134D8}" srcOrd="1" destOrd="0" presId="urn:microsoft.com/office/officeart/2005/8/layout/cycle2"/>
    <dgm:cxn modelId="{1B38E30F-AA6F-4932-A254-0DF49C07DA93}" type="presOf" srcId="{19355763-CD60-4669-B7EA-BA03F3C0CC8B}" destId="{64CA09FC-5920-4152-AB15-21AEED1DA796}" srcOrd="0" destOrd="0" presId="urn:microsoft.com/office/officeart/2005/8/layout/cycle2"/>
    <dgm:cxn modelId="{33D4AEB9-9CC0-4398-98DD-E2A52906B7B2}" type="presParOf" srcId="{64CA09FC-5920-4152-AB15-21AEED1DA796}" destId="{12BEE2B1-A85C-4BE4-9E11-8968ADF7A166}" srcOrd="0" destOrd="0" presId="urn:microsoft.com/office/officeart/2005/8/layout/cycle2"/>
    <dgm:cxn modelId="{7DB3FF7F-5D2E-4E4E-AF23-58548DA23913}" type="presParOf" srcId="{64CA09FC-5920-4152-AB15-21AEED1DA796}" destId="{7FC99CD7-16AC-4527-A13A-D97004620C09}" srcOrd="1" destOrd="0" presId="urn:microsoft.com/office/officeart/2005/8/layout/cycle2"/>
    <dgm:cxn modelId="{5856C0EE-D2F7-4271-A88A-7128E94564F7}" type="presParOf" srcId="{7FC99CD7-16AC-4527-A13A-D97004620C09}" destId="{C0A30298-E4AA-4241-A3EE-136631228F32}" srcOrd="0" destOrd="0" presId="urn:microsoft.com/office/officeart/2005/8/layout/cycle2"/>
    <dgm:cxn modelId="{FE54310E-AE5A-40EE-9C6C-01C31C85D299}" type="presParOf" srcId="{64CA09FC-5920-4152-AB15-21AEED1DA796}" destId="{2450808E-F0D9-4950-9DF3-7B9D47EE5B24}" srcOrd="2" destOrd="0" presId="urn:microsoft.com/office/officeart/2005/8/layout/cycle2"/>
    <dgm:cxn modelId="{45E81BBB-629C-4943-B4BF-A9F768C31F21}" type="presParOf" srcId="{64CA09FC-5920-4152-AB15-21AEED1DA796}" destId="{F2CC2526-07FD-46E4-9E33-7C8AF82B74BF}" srcOrd="3" destOrd="0" presId="urn:microsoft.com/office/officeart/2005/8/layout/cycle2"/>
    <dgm:cxn modelId="{08A4B27C-CBCD-422F-BB92-A20D1AB376FB}" type="presParOf" srcId="{F2CC2526-07FD-46E4-9E33-7C8AF82B74BF}" destId="{28356892-5FA3-4D62-9CE3-8DD6E56A5A3B}" srcOrd="0" destOrd="0" presId="urn:microsoft.com/office/officeart/2005/8/layout/cycle2"/>
    <dgm:cxn modelId="{078959DC-3B3E-467D-80D2-18A67427AF9C}" type="presParOf" srcId="{64CA09FC-5920-4152-AB15-21AEED1DA796}" destId="{F79A6997-490B-42E2-A502-F966955F9685}" srcOrd="4" destOrd="0" presId="urn:microsoft.com/office/officeart/2005/8/layout/cycle2"/>
    <dgm:cxn modelId="{CE5A48A3-E53E-4F85-9EFA-3C6AF9A02D06}" type="presParOf" srcId="{64CA09FC-5920-4152-AB15-21AEED1DA796}" destId="{D3CDF31E-4AA6-4E46-AF84-AE5411876340}" srcOrd="5" destOrd="0" presId="urn:microsoft.com/office/officeart/2005/8/layout/cycle2"/>
    <dgm:cxn modelId="{1CB4D8B5-FF4D-45C6-9331-5464EAE804C0}" type="presParOf" srcId="{D3CDF31E-4AA6-4E46-AF84-AE5411876340}" destId="{5A3D8F71-22A6-442D-86D7-4EBDCFD50180}" srcOrd="0" destOrd="0" presId="urn:microsoft.com/office/officeart/2005/8/layout/cycle2"/>
    <dgm:cxn modelId="{F2F7D1F6-FEE8-4F05-A6A8-FF7D41874A56}" type="presParOf" srcId="{64CA09FC-5920-4152-AB15-21AEED1DA796}" destId="{A9086A23-035F-4F8B-82E5-9CDBDE6374D6}" srcOrd="6" destOrd="0" presId="urn:microsoft.com/office/officeart/2005/8/layout/cycle2"/>
    <dgm:cxn modelId="{F84069FF-6419-4BC5-B590-EA140BC74E15}" type="presParOf" srcId="{64CA09FC-5920-4152-AB15-21AEED1DA796}" destId="{9CD788E0-06BC-4AB2-A89F-765EF13A329A}" srcOrd="7" destOrd="0" presId="urn:microsoft.com/office/officeart/2005/8/layout/cycle2"/>
    <dgm:cxn modelId="{971458FF-E300-4178-A782-8E635D40DB33}" type="presParOf" srcId="{9CD788E0-06BC-4AB2-A89F-765EF13A329A}" destId="{72E131B2-464E-4985-B9D6-644EF9E91EA7}" srcOrd="0" destOrd="0" presId="urn:microsoft.com/office/officeart/2005/8/layout/cycle2"/>
    <dgm:cxn modelId="{2BD040CA-6236-435C-9715-528255E349FA}" type="presParOf" srcId="{64CA09FC-5920-4152-AB15-21AEED1DA796}" destId="{C3848414-6F2F-4A19-A8EF-171FB32B8850}" srcOrd="8" destOrd="0" presId="urn:microsoft.com/office/officeart/2005/8/layout/cycle2"/>
    <dgm:cxn modelId="{B4882071-820B-4B2C-9DF4-A010292647CE}" type="presParOf" srcId="{64CA09FC-5920-4152-AB15-21AEED1DA796}" destId="{5E839C0E-E156-4BB4-AD25-B658942D31FA}" srcOrd="9" destOrd="0" presId="urn:microsoft.com/office/officeart/2005/8/layout/cycle2"/>
    <dgm:cxn modelId="{BA2BFAD4-3600-4B0D-B88E-CCAC9D9B25FC}" type="presParOf" srcId="{5E839C0E-E156-4BB4-AD25-B658942D31FA}" destId="{A943BC54-3286-472F-B5C1-A599EEE134D8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BEE2B1-A85C-4BE4-9E11-8968ADF7A166}">
      <dsp:nvSpPr>
        <dsp:cNvPr id="0" name=""/>
        <dsp:cNvSpPr/>
      </dsp:nvSpPr>
      <dsp:spPr>
        <a:xfrm>
          <a:off x="1505012" y="434202"/>
          <a:ext cx="1238446" cy="1238446"/>
        </a:xfrm>
        <a:prstGeom prst="ellipse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kern="1200" dirty="0" smtClean="0">
              <a:solidFill>
                <a:schemeClr val="tx1"/>
              </a:solidFill>
            </a:rPr>
            <a:t>Ausência de Supervisão</a:t>
          </a:r>
          <a:endParaRPr lang="pt-BR" sz="1200" kern="1200" dirty="0">
            <a:solidFill>
              <a:schemeClr val="tx1"/>
            </a:solidFill>
          </a:endParaRPr>
        </a:p>
      </dsp:txBody>
      <dsp:txXfrm>
        <a:off x="1686378" y="615568"/>
        <a:ext cx="875714" cy="875714"/>
      </dsp:txXfrm>
    </dsp:sp>
    <dsp:sp modelId="{7FC99CD7-16AC-4527-A13A-D97004620C09}">
      <dsp:nvSpPr>
        <dsp:cNvPr id="0" name=""/>
        <dsp:cNvSpPr/>
      </dsp:nvSpPr>
      <dsp:spPr>
        <a:xfrm rot="2160000">
          <a:off x="2704322" y="1385497"/>
          <a:ext cx="329235" cy="417975"/>
        </a:xfrm>
        <a:prstGeom prst="rightArrow">
          <a:avLst>
            <a:gd name="adj1" fmla="val 60000"/>
            <a:gd name="adj2" fmla="val 50000"/>
          </a:avLst>
        </a:prstGeom>
        <a:solidFill>
          <a:srgbClr val="FF00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1000" kern="1200" dirty="0"/>
        </a:p>
      </dsp:txBody>
      <dsp:txXfrm>
        <a:off x="2713754" y="1440064"/>
        <a:ext cx="230465" cy="250785"/>
      </dsp:txXfrm>
    </dsp:sp>
    <dsp:sp modelId="{2450808E-F0D9-4950-9DF3-7B9D47EE5B24}">
      <dsp:nvSpPr>
        <dsp:cNvPr id="0" name=""/>
        <dsp:cNvSpPr/>
      </dsp:nvSpPr>
      <dsp:spPr>
        <a:xfrm>
          <a:off x="3009497" y="1527275"/>
          <a:ext cx="1238446" cy="1238446"/>
        </a:xfrm>
        <a:prstGeom prst="ellipse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kern="1200" dirty="0" smtClean="0">
              <a:solidFill>
                <a:schemeClr val="tx1"/>
              </a:solidFill>
            </a:rPr>
            <a:t>Gestão Inadequada</a:t>
          </a:r>
          <a:endParaRPr lang="pt-BR" sz="1200" kern="1200" dirty="0">
            <a:solidFill>
              <a:schemeClr val="tx1"/>
            </a:solidFill>
          </a:endParaRPr>
        </a:p>
      </dsp:txBody>
      <dsp:txXfrm>
        <a:off x="3190863" y="1708641"/>
        <a:ext cx="875714" cy="875714"/>
      </dsp:txXfrm>
    </dsp:sp>
    <dsp:sp modelId="{F2CC2526-07FD-46E4-9E33-7C8AF82B74BF}">
      <dsp:nvSpPr>
        <dsp:cNvPr id="0" name=""/>
        <dsp:cNvSpPr/>
      </dsp:nvSpPr>
      <dsp:spPr>
        <a:xfrm rot="6480000">
          <a:off x="3179651" y="2812962"/>
          <a:ext cx="329235" cy="417975"/>
        </a:xfrm>
        <a:prstGeom prst="rightArrow">
          <a:avLst>
            <a:gd name="adj1" fmla="val 60000"/>
            <a:gd name="adj2" fmla="val 50000"/>
          </a:avLst>
        </a:prstGeom>
        <a:solidFill>
          <a:srgbClr val="FF00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1000" kern="1200" dirty="0"/>
        </a:p>
      </dsp:txBody>
      <dsp:txXfrm rot="10800000">
        <a:off x="3244297" y="2849589"/>
        <a:ext cx="230465" cy="250785"/>
      </dsp:txXfrm>
    </dsp:sp>
    <dsp:sp modelId="{F79A6997-490B-42E2-A502-F966955F9685}">
      <dsp:nvSpPr>
        <dsp:cNvPr id="0" name=""/>
        <dsp:cNvSpPr/>
      </dsp:nvSpPr>
      <dsp:spPr>
        <a:xfrm>
          <a:off x="2434835" y="3295903"/>
          <a:ext cx="1238446" cy="1238446"/>
        </a:xfrm>
        <a:prstGeom prst="ellipse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kern="1200" dirty="0" smtClean="0">
              <a:solidFill>
                <a:schemeClr val="tx1"/>
              </a:solidFill>
            </a:rPr>
            <a:t>Recursos não repassados ou desviados</a:t>
          </a:r>
          <a:endParaRPr lang="pt-BR" sz="1200" kern="1200" dirty="0">
            <a:solidFill>
              <a:schemeClr val="tx1"/>
            </a:solidFill>
          </a:endParaRPr>
        </a:p>
      </dsp:txBody>
      <dsp:txXfrm>
        <a:off x="2616201" y="3477269"/>
        <a:ext cx="875714" cy="875714"/>
      </dsp:txXfrm>
    </dsp:sp>
    <dsp:sp modelId="{D3CDF31E-4AA6-4E46-AF84-AE5411876340}">
      <dsp:nvSpPr>
        <dsp:cNvPr id="0" name=""/>
        <dsp:cNvSpPr/>
      </dsp:nvSpPr>
      <dsp:spPr>
        <a:xfrm rot="10800000">
          <a:off x="1968936" y="3706138"/>
          <a:ext cx="329235" cy="417975"/>
        </a:xfrm>
        <a:prstGeom prst="rightArrow">
          <a:avLst>
            <a:gd name="adj1" fmla="val 60000"/>
            <a:gd name="adj2" fmla="val 50000"/>
          </a:avLst>
        </a:prstGeom>
        <a:solidFill>
          <a:srgbClr val="FF00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1000" kern="1200" dirty="0"/>
        </a:p>
      </dsp:txBody>
      <dsp:txXfrm rot="10800000">
        <a:off x="2067706" y="3789733"/>
        <a:ext cx="230465" cy="250785"/>
      </dsp:txXfrm>
    </dsp:sp>
    <dsp:sp modelId="{A9086A23-035F-4F8B-82E5-9CDBDE6374D6}">
      <dsp:nvSpPr>
        <dsp:cNvPr id="0" name=""/>
        <dsp:cNvSpPr/>
      </dsp:nvSpPr>
      <dsp:spPr>
        <a:xfrm>
          <a:off x="575190" y="3295903"/>
          <a:ext cx="1238446" cy="1238446"/>
        </a:xfrm>
        <a:prstGeom prst="ellipse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kern="1200" dirty="0" smtClean="0">
              <a:solidFill>
                <a:schemeClr val="tx1"/>
              </a:solidFill>
            </a:rPr>
            <a:t>Déficit Atuarial</a:t>
          </a:r>
          <a:endParaRPr lang="pt-BR" sz="1200" kern="1200" dirty="0">
            <a:solidFill>
              <a:schemeClr val="tx1"/>
            </a:solidFill>
          </a:endParaRPr>
        </a:p>
      </dsp:txBody>
      <dsp:txXfrm>
        <a:off x="756556" y="3477269"/>
        <a:ext cx="875714" cy="875714"/>
      </dsp:txXfrm>
    </dsp:sp>
    <dsp:sp modelId="{9CD788E0-06BC-4AB2-A89F-765EF13A329A}">
      <dsp:nvSpPr>
        <dsp:cNvPr id="0" name=""/>
        <dsp:cNvSpPr/>
      </dsp:nvSpPr>
      <dsp:spPr>
        <a:xfrm rot="15120000">
          <a:off x="745343" y="2830686"/>
          <a:ext cx="329235" cy="417975"/>
        </a:xfrm>
        <a:prstGeom prst="rightArrow">
          <a:avLst>
            <a:gd name="adj1" fmla="val 60000"/>
            <a:gd name="adj2" fmla="val 50000"/>
          </a:avLst>
        </a:prstGeom>
        <a:solidFill>
          <a:srgbClr val="FF00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1000" kern="1200" dirty="0"/>
        </a:p>
      </dsp:txBody>
      <dsp:txXfrm rot="10800000">
        <a:off x="809989" y="2961249"/>
        <a:ext cx="230465" cy="250785"/>
      </dsp:txXfrm>
    </dsp:sp>
    <dsp:sp modelId="{C3848414-6F2F-4A19-A8EF-171FB32B8850}">
      <dsp:nvSpPr>
        <dsp:cNvPr id="0" name=""/>
        <dsp:cNvSpPr/>
      </dsp:nvSpPr>
      <dsp:spPr>
        <a:xfrm>
          <a:off x="528" y="1527275"/>
          <a:ext cx="1238446" cy="1238446"/>
        </a:xfrm>
        <a:prstGeom prst="ellipse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kern="1200" dirty="0" smtClean="0">
              <a:solidFill>
                <a:schemeClr val="tx1"/>
              </a:solidFill>
            </a:rPr>
            <a:t>Sistema não sustentável</a:t>
          </a:r>
          <a:endParaRPr lang="pt-BR" sz="1200" kern="1200" dirty="0">
            <a:solidFill>
              <a:schemeClr val="tx1"/>
            </a:solidFill>
          </a:endParaRPr>
        </a:p>
      </dsp:txBody>
      <dsp:txXfrm>
        <a:off x="181894" y="1708641"/>
        <a:ext cx="875714" cy="875714"/>
      </dsp:txXfrm>
    </dsp:sp>
    <dsp:sp modelId="{5E839C0E-E156-4BB4-AD25-B658942D31FA}">
      <dsp:nvSpPr>
        <dsp:cNvPr id="0" name=""/>
        <dsp:cNvSpPr/>
      </dsp:nvSpPr>
      <dsp:spPr>
        <a:xfrm rot="19440000">
          <a:off x="1199837" y="1396451"/>
          <a:ext cx="329235" cy="417975"/>
        </a:xfrm>
        <a:prstGeom prst="rightArrow">
          <a:avLst>
            <a:gd name="adj1" fmla="val 60000"/>
            <a:gd name="adj2" fmla="val 50000"/>
          </a:avLst>
        </a:prstGeom>
        <a:solidFill>
          <a:srgbClr val="FF00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1000" kern="1200" dirty="0"/>
        </a:p>
      </dsp:txBody>
      <dsp:txXfrm>
        <a:off x="1209269" y="1509074"/>
        <a:ext cx="230465" cy="25078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BEE2B1-A85C-4BE4-9E11-8968ADF7A166}">
      <dsp:nvSpPr>
        <dsp:cNvPr id="0" name=""/>
        <dsp:cNvSpPr/>
      </dsp:nvSpPr>
      <dsp:spPr>
        <a:xfrm>
          <a:off x="1418448" y="386813"/>
          <a:ext cx="1512167" cy="138677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100" kern="1200" dirty="0" smtClean="0">
              <a:solidFill>
                <a:schemeClr val="tx1"/>
              </a:solidFill>
            </a:rPr>
            <a:t>Exercício da Supervisão</a:t>
          </a:r>
          <a:endParaRPr lang="pt-BR" sz="1100" kern="1200" dirty="0">
            <a:solidFill>
              <a:schemeClr val="tx1"/>
            </a:solidFill>
          </a:endParaRPr>
        </a:p>
      </dsp:txBody>
      <dsp:txXfrm>
        <a:off x="1639900" y="589901"/>
        <a:ext cx="1069263" cy="980598"/>
      </dsp:txXfrm>
    </dsp:sp>
    <dsp:sp modelId="{7FC99CD7-16AC-4527-A13A-D97004620C09}">
      <dsp:nvSpPr>
        <dsp:cNvPr id="0" name=""/>
        <dsp:cNvSpPr/>
      </dsp:nvSpPr>
      <dsp:spPr>
        <a:xfrm rot="2160000">
          <a:off x="2824801" y="1430772"/>
          <a:ext cx="239795" cy="41797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900" kern="1200" dirty="0"/>
        </a:p>
      </dsp:txBody>
      <dsp:txXfrm>
        <a:off x="2831670" y="1493225"/>
        <a:ext cx="167857" cy="250785"/>
      </dsp:txXfrm>
    </dsp:sp>
    <dsp:sp modelId="{2450808E-F0D9-4950-9DF3-7B9D47EE5B24}">
      <dsp:nvSpPr>
        <dsp:cNvPr id="0" name=""/>
        <dsp:cNvSpPr/>
      </dsp:nvSpPr>
      <dsp:spPr>
        <a:xfrm>
          <a:off x="3002627" y="1501862"/>
          <a:ext cx="1352779" cy="134282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100" kern="1200" dirty="0" smtClean="0">
              <a:solidFill>
                <a:schemeClr val="tx1"/>
              </a:solidFill>
            </a:rPr>
            <a:t>Avanços na Gestão</a:t>
          </a:r>
          <a:endParaRPr lang="pt-BR" sz="1100" kern="1200" dirty="0">
            <a:solidFill>
              <a:schemeClr val="tx1"/>
            </a:solidFill>
          </a:endParaRPr>
        </a:p>
      </dsp:txBody>
      <dsp:txXfrm>
        <a:off x="3200737" y="1698514"/>
        <a:ext cx="956559" cy="949518"/>
      </dsp:txXfrm>
    </dsp:sp>
    <dsp:sp modelId="{F2CC2526-07FD-46E4-9E33-7C8AF82B74BF}">
      <dsp:nvSpPr>
        <dsp:cNvPr id="0" name=""/>
        <dsp:cNvSpPr/>
      </dsp:nvSpPr>
      <dsp:spPr>
        <a:xfrm rot="6480000">
          <a:off x="3242566" y="2857697"/>
          <a:ext cx="292327" cy="41797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900" kern="1200" dirty="0"/>
        </a:p>
      </dsp:txBody>
      <dsp:txXfrm rot="10800000">
        <a:off x="3299965" y="2899589"/>
        <a:ext cx="204629" cy="250785"/>
      </dsp:txXfrm>
    </dsp:sp>
    <dsp:sp modelId="{F79A6997-490B-42E2-A502-F966955F9685}">
      <dsp:nvSpPr>
        <dsp:cNvPr id="0" name=""/>
        <dsp:cNvSpPr/>
      </dsp:nvSpPr>
      <dsp:spPr>
        <a:xfrm>
          <a:off x="2392285" y="3312368"/>
          <a:ext cx="1424138" cy="125906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100" kern="1200" dirty="0" smtClean="0">
              <a:solidFill>
                <a:schemeClr val="tx1"/>
              </a:solidFill>
            </a:rPr>
            <a:t>Correção de Distorções</a:t>
          </a:r>
          <a:endParaRPr lang="pt-BR" sz="1100" kern="1200" dirty="0">
            <a:solidFill>
              <a:schemeClr val="tx1"/>
            </a:solidFill>
          </a:endParaRPr>
        </a:p>
      </dsp:txBody>
      <dsp:txXfrm>
        <a:off x="2600845" y="3496754"/>
        <a:ext cx="1007018" cy="890294"/>
      </dsp:txXfrm>
    </dsp:sp>
    <dsp:sp modelId="{D3CDF31E-4AA6-4E46-AF84-AE5411876340}">
      <dsp:nvSpPr>
        <dsp:cNvPr id="0" name=""/>
        <dsp:cNvSpPr/>
      </dsp:nvSpPr>
      <dsp:spPr>
        <a:xfrm rot="10800000">
          <a:off x="2056232" y="3732913"/>
          <a:ext cx="237477" cy="41797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900" kern="1200" dirty="0"/>
        </a:p>
      </dsp:txBody>
      <dsp:txXfrm rot="10800000">
        <a:off x="2127475" y="3816508"/>
        <a:ext cx="166234" cy="250785"/>
      </dsp:txXfrm>
    </dsp:sp>
    <dsp:sp modelId="{A9086A23-035F-4F8B-82E5-9CDBDE6374D6}">
      <dsp:nvSpPr>
        <dsp:cNvPr id="0" name=""/>
        <dsp:cNvSpPr/>
      </dsp:nvSpPr>
      <dsp:spPr>
        <a:xfrm>
          <a:off x="545204" y="3302064"/>
          <a:ext cx="1399010" cy="127967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100" kern="1200" dirty="0" smtClean="0">
              <a:solidFill>
                <a:schemeClr val="tx1"/>
              </a:solidFill>
            </a:rPr>
            <a:t>Capitalização de Recursos</a:t>
          </a:r>
          <a:endParaRPr lang="pt-BR" sz="1100" kern="1200" dirty="0">
            <a:solidFill>
              <a:schemeClr val="tx1"/>
            </a:solidFill>
          </a:endParaRPr>
        </a:p>
      </dsp:txBody>
      <dsp:txXfrm>
        <a:off x="750084" y="3489468"/>
        <a:ext cx="989250" cy="904866"/>
      </dsp:txXfrm>
    </dsp:sp>
    <dsp:sp modelId="{9CD788E0-06BC-4AB2-A89F-765EF13A329A}">
      <dsp:nvSpPr>
        <dsp:cNvPr id="0" name=""/>
        <dsp:cNvSpPr/>
      </dsp:nvSpPr>
      <dsp:spPr>
        <a:xfrm rot="15120000">
          <a:off x="823439" y="2872779"/>
          <a:ext cx="283591" cy="41797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900" kern="1200" dirty="0"/>
        </a:p>
      </dsp:txBody>
      <dsp:txXfrm rot="10800000">
        <a:off x="879123" y="2996831"/>
        <a:ext cx="198514" cy="250785"/>
      </dsp:txXfrm>
    </dsp:sp>
    <dsp:sp modelId="{C3848414-6F2F-4A19-A8EF-171FB32B8850}">
      <dsp:nvSpPr>
        <dsp:cNvPr id="0" name=""/>
        <dsp:cNvSpPr/>
      </dsp:nvSpPr>
      <dsp:spPr>
        <a:xfrm>
          <a:off x="-106935" y="1501862"/>
          <a:ext cx="1553965" cy="134282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100" kern="1200" dirty="0" smtClean="0">
              <a:solidFill>
                <a:schemeClr val="tx1"/>
              </a:solidFill>
            </a:rPr>
            <a:t>Construção da sustentabilidade</a:t>
          </a:r>
          <a:endParaRPr lang="pt-BR" sz="1100" kern="1200" dirty="0">
            <a:solidFill>
              <a:schemeClr val="tx1"/>
            </a:solidFill>
          </a:endParaRPr>
        </a:p>
      </dsp:txBody>
      <dsp:txXfrm>
        <a:off x="120638" y="1698514"/>
        <a:ext cx="1098819" cy="949518"/>
      </dsp:txXfrm>
    </dsp:sp>
    <dsp:sp modelId="{5E839C0E-E156-4BB4-AD25-B658942D31FA}">
      <dsp:nvSpPr>
        <dsp:cNvPr id="0" name=""/>
        <dsp:cNvSpPr/>
      </dsp:nvSpPr>
      <dsp:spPr>
        <a:xfrm rot="19440000">
          <a:off x="1314687" y="1420453"/>
          <a:ext cx="207760" cy="41797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900" kern="1200" dirty="0"/>
        </a:p>
      </dsp:txBody>
      <dsp:txXfrm>
        <a:off x="1320639" y="1522366"/>
        <a:ext cx="145432" cy="25078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0.06782</cdr:x>
      <cdr:y>0.27559</cdr:y>
    </cdr:from>
    <cdr:to>
      <cdr:x>0.11835</cdr:x>
      <cdr:y>0.44685</cdr:y>
    </cdr:to>
    <cdr:sp macro="" textlink="">
      <cdr:nvSpPr>
        <cdr:cNvPr id="2" name="CaixaDeTexto 1"/>
        <cdr:cNvSpPr txBox="1"/>
      </cdr:nvSpPr>
      <cdr:spPr>
        <a:xfrm xmlns:a="http://schemas.openxmlformats.org/drawingml/2006/main" rot="16200000">
          <a:off x="252414" y="1566865"/>
          <a:ext cx="828675" cy="3619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pt-BR" sz="1100" dirty="0"/>
            <a:t>R$ Bilhões</a:t>
          </a:r>
        </a:p>
      </cdr:txBody>
    </cdr:sp>
  </cdr:relSizeAnchor>
  <cdr:relSizeAnchor xmlns:cdr="http://schemas.openxmlformats.org/drawingml/2006/chartDrawing">
    <cdr:from>
      <cdr:x>0.21908</cdr:x>
      <cdr:y>0.00217</cdr:y>
    </cdr:from>
    <cdr:to>
      <cdr:x>0.85657</cdr:x>
      <cdr:y>0.06713</cdr:y>
    </cdr:to>
    <cdr:sp macro="" textlink="">
      <cdr:nvSpPr>
        <cdr:cNvPr id="3" name="CaixaDeTexto 2"/>
        <cdr:cNvSpPr txBox="1"/>
      </cdr:nvSpPr>
      <cdr:spPr>
        <a:xfrm xmlns:a="http://schemas.openxmlformats.org/drawingml/2006/main">
          <a:off x="1979712" y="11474"/>
          <a:ext cx="5760640" cy="34370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pt-BR" sz="1800" b="1" u="sng" dirty="0"/>
            <a:t>Evolução</a:t>
          </a:r>
          <a:r>
            <a:rPr lang="pt-BR" sz="1800" b="1" u="sng" baseline="0" dirty="0"/>
            <a:t> dos Investimentos dos RPPS - 2004 a 2014</a:t>
          </a:r>
          <a:endParaRPr lang="pt-BR" sz="1800" b="1" u="sng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0.45202</cdr:x>
      <cdr:y>1</cdr:y>
    </cdr:to>
    <cdr:pic>
      <cdr:nvPicPr>
        <cdr:cNvPr id="3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0" y="0"/>
          <a:ext cx="4039098" cy="5075012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tx1"/>
          </a:solidFill>
        </a:ln>
      </cdr:spPr>
    </cdr:pic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7137" cy="51230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7184" tIns="48592" rIns="97184" bIns="48592" numCol="1" anchor="t" anchorCtr="0" compatLnSpc="1">
            <a:prstTxWarp prst="textNoShape">
              <a:avLst/>
            </a:prstTxWarp>
          </a:bodyPr>
          <a:lstStyle>
            <a:lvl1pPr algn="l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137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0506" y="0"/>
            <a:ext cx="3077137" cy="51230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7184" tIns="48592" rIns="97184" bIns="48592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137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0673"/>
            <a:ext cx="3077137" cy="51230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7184" tIns="48592" rIns="97184" bIns="48592" numCol="1" anchor="b" anchorCtr="0" compatLnSpc="1">
            <a:prstTxWarp prst="textNoShape">
              <a:avLst/>
            </a:prstTxWarp>
          </a:bodyPr>
          <a:lstStyle>
            <a:lvl1pPr algn="l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137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0506" y="9720673"/>
            <a:ext cx="3077137" cy="51230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7184" tIns="48592" rIns="97184" bIns="48592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charset="0"/>
              </a:defRPr>
            </a:lvl1pPr>
          </a:lstStyle>
          <a:p>
            <a:pPr>
              <a:defRPr/>
            </a:pPr>
            <a:fld id="{F9AE05E6-3E40-4D79-85AA-201D650D0B89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5406795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7137" cy="51230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7184" tIns="48592" rIns="97184" bIns="48592" numCol="1" anchor="t" anchorCtr="0" compatLnSpc="1">
            <a:prstTxWarp prst="textNoShape">
              <a:avLst/>
            </a:prstTxWarp>
          </a:bodyPr>
          <a:lstStyle>
            <a:lvl1pPr algn="l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0506" y="0"/>
            <a:ext cx="3077137" cy="51230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7184" tIns="48592" rIns="97184" bIns="48592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599" y="4861155"/>
            <a:ext cx="5680103" cy="460582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7184" tIns="48592" rIns="97184" bIns="4859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901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0673"/>
            <a:ext cx="3077137" cy="51230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7184" tIns="48592" rIns="97184" bIns="48592" numCol="1" anchor="b" anchorCtr="0" compatLnSpc="1">
            <a:prstTxWarp prst="textNoShape">
              <a:avLst/>
            </a:prstTxWarp>
          </a:bodyPr>
          <a:lstStyle>
            <a:lvl1pPr algn="l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901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0506" y="9720673"/>
            <a:ext cx="3077137" cy="51230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7184" tIns="48592" rIns="97184" bIns="48592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charset="0"/>
              </a:defRPr>
            </a:lvl1pPr>
          </a:lstStyle>
          <a:p>
            <a:pPr>
              <a:defRPr/>
            </a:pPr>
            <a:fld id="{DD82B1DD-14F1-46D7-85A1-FB241E9B3C25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0689494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5363" y="763588"/>
            <a:ext cx="5119687" cy="3840162"/>
          </a:xfrm>
          <a:ln/>
        </p:spPr>
      </p:sp>
      <p:sp>
        <p:nvSpPr>
          <p:cNvPr id="2048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5027" y="4861155"/>
            <a:ext cx="5209248" cy="4607458"/>
          </a:xfrm>
          <a:noFill/>
        </p:spPr>
        <p:txBody>
          <a:bodyPr/>
          <a:lstStyle/>
          <a:p>
            <a:pPr eaLnBrk="1" hangingPunct="1"/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14645053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FC3563-516B-4B88-987C-F421261AD6BE}" type="datetimeFigureOut">
              <a:rPr lang="pt-BR"/>
              <a:pPr>
                <a:defRPr/>
              </a:pPr>
              <a:t>18/06/2015</a:t>
            </a:fld>
            <a:endParaRPr lang="pt-B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446BC9-DA82-4C2C-9D13-3ADBACC68478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FC4D4D-BC16-4E78-BB75-52AFAF05A38F}" type="datetimeFigureOut">
              <a:rPr lang="pt-BR"/>
              <a:pPr>
                <a:defRPr/>
              </a:pPr>
              <a:t>18/06/2015</a:t>
            </a:fld>
            <a:endParaRPr lang="pt-B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012371-B391-49CC-BAC5-F691E5BB4082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323117-68C0-4214-B73C-A253B45EED11}" type="datetimeFigureOut">
              <a:rPr lang="pt-BR"/>
              <a:pPr>
                <a:defRPr/>
              </a:pPr>
              <a:t>18/06/2015</a:t>
            </a:fld>
            <a:endParaRPr lang="pt-B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2F4DC7-28B9-46CC-8D63-ACD827B12E82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95467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0E1742-38C9-4C77-A53F-56571AA3C534}" type="datetimeFigureOut">
              <a:rPr lang="pt-BR"/>
              <a:pPr>
                <a:defRPr/>
              </a:pPr>
              <a:t>18/06/2015</a:t>
            </a:fld>
            <a:endParaRPr lang="pt-B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FC7C5C-B0B2-4F78-8322-7BAEAC1FA344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CE5CC0-5BD6-48BA-BC98-AFC37A9EB5BF}" type="datetimeFigureOut">
              <a:rPr lang="pt-BR"/>
              <a:pPr>
                <a:defRPr/>
              </a:pPr>
              <a:t>18/06/2015</a:t>
            </a:fld>
            <a:endParaRPr lang="pt-B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8CB195-76BA-43AC-98EE-F1926C241FB0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AFCEFC-29FF-498B-BB17-F8261392D06C}" type="datetimeFigureOut">
              <a:rPr lang="pt-BR"/>
              <a:pPr>
                <a:defRPr/>
              </a:pPr>
              <a:t>18/06/2015</a:t>
            </a:fld>
            <a:endParaRPr lang="pt-B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D157C2-CCF6-4C57-BBD9-9231F8D71E20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458FE9-529D-458B-A5FA-1C0DFA2550BB}" type="datetimeFigureOut">
              <a:rPr lang="pt-BR"/>
              <a:pPr>
                <a:defRPr/>
              </a:pPr>
              <a:t>18/06/2015</a:t>
            </a:fld>
            <a:endParaRPr lang="pt-BR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7D457F-687B-4465-886F-43BC956B3706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67F634-80CC-489A-B942-735B0118CE03}" type="datetimeFigureOut">
              <a:rPr lang="pt-BR"/>
              <a:pPr>
                <a:defRPr/>
              </a:pPr>
              <a:t>18/06/2015</a:t>
            </a:fld>
            <a:endParaRPr lang="pt-BR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3C40D1-35F4-49C8-9713-885901E4D759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E7DDF1-BCC8-44CF-9F5F-C38CEA5118E2}" type="datetimeFigureOut">
              <a:rPr lang="pt-BR"/>
              <a:pPr>
                <a:defRPr/>
              </a:pPr>
              <a:t>18/06/2015</a:t>
            </a:fld>
            <a:endParaRPr lang="pt-B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769BE6-F20F-4780-A34E-455DA3B1D4AE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5F837E-F75B-41E8-999B-E5E456B9F66E}" type="datetimeFigureOut">
              <a:rPr lang="pt-BR"/>
              <a:pPr>
                <a:defRPr/>
              </a:pPr>
              <a:t>18/06/2015</a:t>
            </a:fld>
            <a:endParaRPr lang="pt-B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978785-62B8-465A-B0F7-C435797F3D25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tif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798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fld id="{790AEB5D-DA7C-4FCC-AF15-358C07E6B167}" type="datetimeFigureOut">
              <a:rPr lang="pt-BR"/>
              <a:pPr>
                <a:defRPr/>
              </a:pPr>
              <a:t>18/06/2015</a:t>
            </a:fld>
            <a:endParaRPr lang="pt-BR" dirty="0"/>
          </a:p>
        </p:txBody>
      </p:sp>
      <p:sp>
        <p:nvSpPr>
          <p:cNvPr id="798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798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9A28375A-BA4E-4E31-A4FF-E64BDFD7D832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  <p:pic>
        <p:nvPicPr>
          <p:cNvPr id="2" name="Imagem 1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8520" y="0"/>
            <a:ext cx="9361040" cy="6858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  <p:sldLayoutId id="2147483679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mailto:sps.cgnal@previdencia.gov.br" TargetMode="External"/><Relationship Id="rId2" Type="http://schemas.openxmlformats.org/officeDocument/2006/relationships/hyperlink" Target="http://www.previdencia.gov.br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88" name="Text Box 2"/>
          <p:cNvSpPr txBox="1">
            <a:spLocks noChangeArrowheads="1"/>
          </p:cNvSpPr>
          <p:nvPr/>
        </p:nvSpPr>
        <p:spPr bwMode="auto">
          <a:xfrm>
            <a:off x="1447800" y="4530725"/>
            <a:ext cx="6324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endParaRPr lang="en-US" b="1" i="1" dirty="0">
              <a:solidFill>
                <a:srgbClr val="000000"/>
              </a:solidFill>
              <a:latin typeface="Arial" charset="0"/>
            </a:endParaRPr>
          </a:p>
        </p:txBody>
      </p:sp>
      <p:grpSp>
        <p:nvGrpSpPr>
          <p:cNvPr id="10389" name="Group 4"/>
          <p:cNvGrpSpPr>
            <a:grpSpLocks/>
          </p:cNvGrpSpPr>
          <p:nvPr/>
        </p:nvGrpSpPr>
        <p:grpSpPr bwMode="auto">
          <a:xfrm>
            <a:off x="179388" y="765175"/>
            <a:ext cx="8532812" cy="6040438"/>
            <a:chOff x="576" y="307"/>
            <a:chExt cx="4656" cy="3658"/>
          </a:xfrm>
        </p:grpSpPr>
        <p:graphicFrame>
          <p:nvGraphicFramePr>
            <p:cNvPr id="10387" name="Object 147"/>
            <p:cNvGraphicFramePr>
              <a:graphicFrameLocks noChangeAspect="1"/>
            </p:cNvGraphicFramePr>
            <p:nvPr/>
          </p:nvGraphicFramePr>
          <p:xfrm>
            <a:off x="869" y="951"/>
            <a:ext cx="4008" cy="301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456" name="Picture" r:id="rId4" imgW="677333" imgH="541867" progId="Word.Picture.8">
                    <p:embed/>
                  </p:oleObj>
                </mc:Choice>
                <mc:Fallback>
                  <p:oleObj name="Picture" r:id="rId4" imgW="677333" imgH="541867" progId="Word.Picture.8">
                    <p:embed/>
                    <p:pic>
                      <p:nvPicPr>
                        <p:cNvPr id="0" name="Picture 14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lum bright="40000" contrast="-50000"/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69" y="951"/>
                          <a:ext cx="4008" cy="301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89094" name="Rectangle 6"/>
            <p:cNvSpPr>
              <a:spLocks noChangeArrowheads="1"/>
            </p:cNvSpPr>
            <p:nvPr/>
          </p:nvSpPr>
          <p:spPr bwMode="auto">
            <a:xfrm>
              <a:off x="576" y="307"/>
              <a:ext cx="4656" cy="610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 lIns="92075" tIns="46038" rIns="92075" bIns="46038">
              <a:spAutoFit/>
            </a:bodyPr>
            <a:lstStyle/>
            <a:p>
              <a:pPr algn="ctr" eaLnBrk="0" hangingPunct="0">
                <a:defRPr/>
              </a:pPr>
              <a:endParaRPr lang="pt-BR" sz="6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endParaRPr>
            </a:p>
            <a:p>
              <a:pPr algn="ctr" eaLnBrk="0" hangingPunct="0">
                <a:defRPr/>
              </a:pPr>
              <a:r>
                <a:rPr lang="pt-BR" sz="1800" b="1" dirty="0">
                  <a:solidFill>
                    <a:srgbClr val="000000"/>
                  </a:solidFill>
                  <a:latin typeface="Times New Roman"/>
                </a:rPr>
                <a:t>MPS - Ministério da Previdência Social</a:t>
              </a:r>
            </a:p>
            <a:p>
              <a:pPr algn="ctr" eaLnBrk="0" hangingPunct="0">
                <a:defRPr/>
              </a:pPr>
              <a:r>
                <a:rPr lang="pt-BR" sz="1800" b="1" dirty="0">
                  <a:solidFill>
                    <a:srgbClr val="000000"/>
                  </a:solidFill>
                  <a:latin typeface="Times New Roman"/>
                </a:rPr>
                <a:t>SPPS - Secretaria de Políticas de Previdência Social</a:t>
              </a:r>
            </a:p>
            <a:p>
              <a:pPr algn="ctr" eaLnBrk="0" hangingPunct="0">
                <a:defRPr/>
              </a:pPr>
              <a:r>
                <a:rPr lang="pt-BR" sz="1800" b="1" dirty="0">
                  <a:solidFill>
                    <a:srgbClr val="000000"/>
                  </a:solidFill>
                  <a:latin typeface="Times New Roman"/>
                </a:rPr>
                <a:t>DRPSP - Departamento dos Regimes de Previdência no Serviço Público</a:t>
              </a:r>
            </a:p>
          </p:txBody>
        </p:sp>
      </p:grpSp>
      <p:sp>
        <p:nvSpPr>
          <p:cNvPr id="89095" name="Text Box 7"/>
          <p:cNvSpPr txBox="1">
            <a:spLocks noChangeArrowheads="1"/>
          </p:cNvSpPr>
          <p:nvPr/>
        </p:nvSpPr>
        <p:spPr bwMode="auto">
          <a:xfrm>
            <a:off x="0" y="1978009"/>
            <a:ext cx="9144000" cy="467820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algn="ctr">
              <a:defRPr/>
            </a:pPr>
            <a:endParaRPr lang="pt-BR" b="1" i="1" dirty="0" smtClean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>
              <a:defRPr/>
            </a:pPr>
            <a:endParaRPr lang="pt-BR" dirty="0">
              <a:solidFill>
                <a:srgbClr val="000000"/>
              </a:solidFill>
            </a:endParaRPr>
          </a:p>
          <a:p>
            <a:pPr algn="just">
              <a:defRPr/>
            </a:pPr>
            <a:endParaRPr lang="pt-BR" b="1" i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/>
            <a:r>
              <a:rPr lang="pt-BR" sz="3700" b="1" i="1" dirty="0">
                <a:solidFill>
                  <a:srgbClr val="0000FF"/>
                </a:solidFill>
              </a:rPr>
              <a:t>JUDICIALIZAÇÃO DO CRP:</a:t>
            </a:r>
          </a:p>
          <a:p>
            <a:pPr algn="ctr"/>
            <a:r>
              <a:rPr lang="pt-BR" sz="3700" b="1" i="1" dirty="0">
                <a:solidFill>
                  <a:srgbClr val="0000FF"/>
                </a:solidFill>
              </a:rPr>
              <a:t>RISCO À SUSTENTABILIDADE DOS RPPS</a:t>
            </a:r>
          </a:p>
          <a:p>
            <a:pPr algn="just" eaLnBrk="0" hangingPunct="0">
              <a:defRPr/>
            </a:pPr>
            <a:endParaRPr lang="pt-BR" b="1" i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just" eaLnBrk="0" hangingPunct="0">
              <a:defRPr/>
            </a:pPr>
            <a:endParaRPr lang="pt-BR" b="1" i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just" eaLnBrk="0" hangingPunct="0">
              <a:defRPr/>
            </a:pPr>
            <a:endParaRPr lang="pt-BR" b="1" i="1" dirty="0" smtClean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just" eaLnBrk="0" hangingPunct="0">
              <a:defRPr/>
            </a:pPr>
            <a:endParaRPr lang="pt-BR" b="1" i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just" eaLnBrk="0" hangingPunct="0">
              <a:defRPr/>
            </a:pPr>
            <a:endParaRPr lang="pt-BR" b="1" i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 eaLnBrk="0" hangingPunct="0">
              <a:defRPr/>
            </a:pPr>
            <a:r>
              <a:rPr lang="pt-BR" sz="2400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49º CONGRESSO NACIONAL DA ABIPEM</a:t>
            </a:r>
          </a:p>
          <a:p>
            <a:pPr algn="just" eaLnBrk="0" hangingPunct="0">
              <a:defRPr/>
            </a:pPr>
            <a:endParaRPr lang="pt-BR" b="1" i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r" eaLnBrk="0" hangingPunct="0">
              <a:defRPr/>
            </a:pPr>
            <a:r>
              <a:rPr lang="pt-BR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NATAL - RN - 18 </a:t>
            </a:r>
            <a:r>
              <a:rPr lang="pt-BR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DE </a:t>
            </a:r>
            <a:r>
              <a:rPr lang="pt-BR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JUNHO DE 20</a:t>
            </a:r>
            <a:fld id="{78C33648-AA67-449F-9EDD-364DE4291861}" type="slidenum">
              <a:rPr lang="pt-BR" b="1" i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pPr algn="r" eaLnBrk="0" hangingPunct="0">
                <a:defRPr/>
              </a:pPr>
              <a:t>1</a:t>
            </a:fld>
            <a:r>
              <a:rPr lang="pt-BR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5</a:t>
            </a:r>
            <a:endParaRPr lang="pt-BR" b="1" i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0854" y="857250"/>
            <a:ext cx="8935642" cy="521074"/>
          </a:xfrm>
        </p:spPr>
        <p:txBody>
          <a:bodyPr>
            <a:noAutofit/>
          </a:bodyPr>
          <a:lstStyle/>
          <a:p>
            <a:pPr algn="ctr"/>
            <a:r>
              <a:rPr lang="pt-BR" sz="2175" b="1" dirty="0">
                <a:solidFill>
                  <a:schemeClr val="tx1"/>
                </a:solidFill>
              </a:rPr>
              <a:t>4 - </a:t>
            </a:r>
            <a:r>
              <a:rPr lang="pt-BR" sz="2175" b="1" u="sng" dirty="0">
                <a:solidFill>
                  <a:schemeClr val="tx1"/>
                </a:solidFill>
              </a:rPr>
              <a:t>DECISÕES JUDICIAIS SOBRE O CRP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1378324"/>
            <a:ext cx="9036496" cy="5003004"/>
          </a:xfrm>
        </p:spPr>
        <p:txBody>
          <a:bodyPr>
            <a:normAutofit fontScale="92500" lnSpcReduction="10000"/>
          </a:bodyPr>
          <a:lstStyle/>
          <a:p>
            <a:pPr marL="0" indent="0">
              <a:buClr>
                <a:srgbClr val="90C226"/>
              </a:buClr>
              <a:buNone/>
            </a:pPr>
            <a:r>
              <a:rPr lang="pt-BR" sz="1800" dirty="0">
                <a:sym typeface="Wingdings" panose="05000000000000000000" pitchFamily="2" charset="2"/>
              </a:rPr>
              <a:t>Questionamento judicial:</a:t>
            </a:r>
          </a:p>
          <a:p>
            <a:pPr marL="333375" indent="0">
              <a:buClr>
                <a:srgbClr val="90C226"/>
              </a:buClr>
              <a:buNone/>
            </a:pPr>
            <a:r>
              <a:rPr lang="pt-BR" sz="1800" dirty="0">
                <a:sym typeface="Wingdings" panose="05000000000000000000" pitchFamily="2" charset="2"/>
              </a:rPr>
              <a:t>Desrespeito à limitação da União para estabelecer “normas gerais”.</a:t>
            </a:r>
          </a:p>
          <a:p>
            <a:pPr marL="333375" indent="0">
              <a:buClr>
                <a:srgbClr val="90C226"/>
              </a:buClr>
              <a:buNone/>
            </a:pPr>
            <a:r>
              <a:rPr lang="pt-BR" sz="1800" dirty="0">
                <a:sym typeface="Wingdings" panose="05000000000000000000" pitchFamily="2" charset="2"/>
              </a:rPr>
              <a:t>Ofensa à autonomia dos entes federativos.</a:t>
            </a:r>
          </a:p>
          <a:p>
            <a:pPr marL="333375" indent="0">
              <a:buClr>
                <a:srgbClr val="90C226"/>
              </a:buClr>
              <a:buNone/>
            </a:pPr>
            <a:r>
              <a:rPr lang="pt-BR" sz="1800" dirty="0">
                <a:sym typeface="Wingdings" panose="05000000000000000000" pitchFamily="2" charset="2"/>
              </a:rPr>
              <a:t>Impedimento ao recebimento de recursos essenciais.</a:t>
            </a:r>
          </a:p>
          <a:p>
            <a:pPr marL="0" indent="0">
              <a:buClr>
                <a:srgbClr val="90C226"/>
              </a:buClr>
              <a:buNone/>
            </a:pPr>
            <a:endParaRPr lang="pt-BR" sz="675" dirty="0">
              <a:sym typeface="Wingdings" panose="05000000000000000000" pitchFamily="2" charset="2"/>
            </a:endParaRPr>
          </a:p>
          <a:p>
            <a:pPr marL="0" indent="0">
              <a:buClr>
                <a:srgbClr val="90C226"/>
              </a:buClr>
              <a:buNone/>
            </a:pPr>
            <a:r>
              <a:rPr lang="pt-BR" sz="1800" dirty="0">
                <a:sym typeface="Wingdings" panose="05000000000000000000" pitchFamily="2" charset="2"/>
              </a:rPr>
              <a:t>Decisões paradigma:</a:t>
            </a:r>
          </a:p>
          <a:p>
            <a:pPr marL="333375" indent="0">
              <a:buClr>
                <a:srgbClr val="90C226"/>
              </a:buClr>
              <a:buNone/>
            </a:pPr>
            <a:r>
              <a:rPr lang="pt-BR" sz="1800" dirty="0">
                <a:sym typeface="Wingdings" panose="05000000000000000000" pitchFamily="2" charset="2"/>
              </a:rPr>
              <a:t>ACO 830/PR (abril/2006): liminar concedida (Ministro Marco Aurélio).</a:t>
            </a:r>
          </a:p>
          <a:p>
            <a:pPr marL="333375" indent="0" algn="just">
              <a:buClr>
                <a:srgbClr val="90C226"/>
              </a:buClr>
              <a:buNone/>
            </a:pPr>
            <a:r>
              <a:rPr lang="pt-BR" sz="1575" i="1" dirty="0"/>
              <a:t>“Constato, neste exame preliminar, que se adentrou não o campo do simples estabelecimento de normas gerais. (...) Deparo, assim, com quadro normativo federal que, à primeira vista, denota o extravasamento dos limites constitucionais, da autonomia própria, em se tratando de uma Federação.”</a:t>
            </a:r>
            <a:endParaRPr lang="pt-BR" sz="1575" i="1" dirty="0">
              <a:sym typeface="Wingdings" panose="05000000000000000000" pitchFamily="2" charset="2"/>
            </a:endParaRPr>
          </a:p>
          <a:p>
            <a:pPr marL="333375" indent="0">
              <a:buClr>
                <a:srgbClr val="90C226"/>
              </a:buClr>
              <a:buNone/>
            </a:pPr>
            <a:r>
              <a:rPr lang="pt-BR" sz="1800" dirty="0">
                <a:sym typeface="Wingdings" panose="05000000000000000000" pitchFamily="2" charset="2"/>
              </a:rPr>
              <a:t>ACO 890/SC (dezembro/2006): liminar negada (Ministro Ayres Britto).</a:t>
            </a:r>
          </a:p>
          <a:p>
            <a:pPr marL="333375" indent="0" algn="just">
              <a:buClr>
                <a:srgbClr val="90C226"/>
              </a:buClr>
              <a:buNone/>
            </a:pPr>
            <a:r>
              <a:rPr lang="pt-BR" sz="1575" i="1" dirty="0"/>
              <a:t>“Muito bem. Feita esta ligeira incursão na matriz normativa, não vi, a princípio, nenhum desajustamento entre ela e o texto infraconstitucional acima transcrito. Parece-me, num primeiro exame - próprio desta fase processual -, que os termos “orientação”, “supervisão” e “acompanhamento” (dos regimes de previdência social) condizem com a </a:t>
            </a:r>
            <a:r>
              <a:rPr lang="pt-BR" sz="1575" i="1" dirty="0"/>
              <a:t>idéia</a:t>
            </a:r>
            <a:r>
              <a:rPr lang="pt-BR" sz="1575" i="1" dirty="0"/>
              <a:t> de normas gerais. Vejo, na mesma perspectiva, o estabelecimento e a publicação dos parâmetros e das diretrizes gerais previstos na citada lei. (...) Por tudo isso - volto a dizer -, não me parece que o ato combatido tenha exorbitado do seu campo normativo, mesmo sob o ângulo da autonomia das unidades federadas.”</a:t>
            </a:r>
            <a:endParaRPr lang="pt-BR" sz="1575" i="1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103048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0854" y="857250"/>
            <a:ext cx="8935642" cy="521074"/>
          </a:xfrm>
        </p:spPr>
        <p:txBody>
          <a:bodyPr>
            <a:noAutofit/>
          </a:bodyPr>
          <a:lstStyle/>
          <a:p>
            <a:pPr algn="ctr"/>
            <a:r>
              <a:rPr lang="pt-BR" sz="2175" b="1" dirty="0">
                <a:solidFill>
                  <a:schemeClr val="tx1"/>
                </a:solidFill>
              </a:rPr>
              <a:t>4 - </a:t>
            </a:r>
            <a:r>
              <a:rPr lang="pt-BR" sz="2175" b="1" u="sng" dirty="0">
                <a:solidFill>
                  <a:schemeClr val="tx1"/>
                </a:solidFill>
              </a:rPr>
              <a:t>DECISÕES JUDICIAIS SOBRE O CRP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0700" y="1484784"/>
            <a:ext cx="8844876" cy="489654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t-BR" sz="1800" dirty="0">
                <a:sym typeface="Wingdings" panose="05000000000000000000" pitchFamily="2" charset="2"/>
              </a:rPr>
              <a:t></a:t>
            </a:r>
            <a:r>
              <a:rPr lang="pt-BR" sz="1950" dirty="0">
                <a:sym typeface="Wingdings" panose="05000000000000000000" pitchFamily="2" charset="2"/>
              </a:rPr>
              <a:t>Decisão recente (setembro/2014) - ACO 2268/RO: liminar </a:t>
            </a:r>
            <a:r>
              <a:rPr lang="pt-BR" sz="1950" u="sng" dirty="0">
                <a:sym typeface="Wingdings" panose="05000000000000000000" pitchFamily="2" charset="2"/>
              </a:rPr>
              <a:t>negada</a:t>
            </a:r>
            <a:r>
              <a:rPr lang="pt-BR" sz="1950" dirty="0">
                <a:sym typeface="Wingdings" panose="05000000000000000000" pitchFamily="2" charset="2"/>
              </a:rPr>
              <a:t> (Ministro Luís Roberto Barroso).</a:t>
            </a:r>
          </a:p>
          <a:p>
            <a:pPr marL="203597" indent="0" algn="just">
              <a:buNone/>
            </a:pPr>
            <a:r>
              <a:rPr lang="pt-BR" sz="1725" i="1" dirty="0">
                <a:sym typeface="Wingdings" panose="05000000000000000000" pitchFamily="2" charset="2"/>
              </a:rPr>
              <a:t>“</a:t>
            </a:r>
            <a:r>
              <a:rPr lang="pt-BR" sz="1725" i="1" dirty="0"/>
              <a:t>Apesar do precedente citado na inicial (ACO 830...), em sede de cognição sumária, parece-me que o entendimento predominante no Tribunal não se orienta no sentido da inconstitucionalidade em tese das normas impugnadas. Ao contrário. (...) A validade da Lei nº 9.717/1998 e dos atos </a:t>
            </a:r>
            <a:r>
              <a:rPr lang="pt-BR" sz="1725" i="1" dirty="0"/>
              <a:t>infralegais</a:t>
            </a:r>
            <a:r>
              <a:rPr lang="pt-BR" sz="1725" i="1" dirty="0"/>
              <a:t> que a regulamentam vem sendo reconhecida em vários precedentes.”</a:t>
            </a:r>
            <a:endParaRPr lang="pt-BR" sz="1725" dirty="0"/>
          </a:p>
          <a:p>
            <a:pPr marL="0" indent="0">
              <a:buClr>
                <a:srgbClr val="90C226"/>
              </a:buClr>
              <a:buNone/>
            </a:pPr>
            <a:r>
              <a:rPr lang="pt-BR" sz="1950" dirty="0">
                <a:sym typeface="Wingdings" panose="05000000000000000000" pitchFamily="2" charset="2"/>
              </a:rPr>
              <a:t> M</a:t>
            </a:r>
            <a:r>
              <a:rPr lang="pt-BR" sz="1950" dirty="0"/>
              <a:t>anifestação do Procurador-Geral da República (Rodrigo </a:t>
            </a:r>
            <a:r>
              <a:rPr lang="pt-BR" sz="1950" dirty="0"/>
              <a:t>Janot</a:t>
            </a:r>
            <a:r>
              <a:rPr lang="pt-BR" sz="1950" dirty="0"/>
              <a:t> Monteiro de Barros) na ACO 2040/PE (maio de 2014), pela </a:t>
            </a:r>
            <a:r>
              <a:rPr lang="pt-BR" sz="1950" u="sng" dirty="0"/>
              <a:t>improcedência</a:t>
            </a:r>
            <a:r>
              <a:rPr lang="pt-BR" sz="1950" dirty="0"/>
              <a:t> do pedido:</a:t>
            </a:r>
          </a:p>
          <a:p>
            <a:pPr marL="201216" indent="0" algn="just">
              <a:buNone/>
            </a:pPr>
            <a:r>
              <a:rPr lang="pt-BR" sz="1725" i="1" dirty="0">
                <a:sym typeface="Wingdings" panose="05000000000000000000" pitchFamily="2" charset="2"/>
              </a:rPr>
              <a:t>“</a:t>
            </a:r>
            <a:r>
              <a:rPr lang="pt-BR" sz="1725" i="1" dirty="0"/>
              <a:t>Nesse ponto, é relevante notar que do texto constitucional não é possível aferir a existência de autonomia absoluta dos Estados e demais entes da Federação para a organização do regime previdenciário dos seus servidores. A regra que prevê modelo único de regime de previdência e aquela fixadora da competência concorrente para legislar sobre a matéria evidenciam, como visto, a necessidade de legislação nacional integradora daquela norma.</a:t>
            </a:r>
          </a:p>
          <a:p>
            <a:pPr marL="201216" indent="0" algn="just">
              <a:buNone/>
            </a:pPr>
            <a:r>
              <a:rPr lang="pt-BR" sz="1725" i="1" dirty="0"/>
              <a:t>[...]</a:t>
            </a:r>
          </a:p>
          <a:p>
            <a:pPr marL="201216" indent="0" algn="just">
              <a:buNone/>
            </a:pPr>
            <a:r>
              <a:rPr lang="pt-BR" sz="1725" i="1" dirty="0"/>
              <a:t>Verifica-se, assim, que não houve, no presente caso, interferência de qualquer espécie na autonomia estadual que não tenha sido autorizada – e mesmo determinada – pela própria Constituição da República, evidenciando-se, portanto, inexistentes as inconstitucionalidades suscitadas pelo autor.”</a:t>
            </a:r>
          </a:p>
          <a:p>
            <a:pPr marL="0" indent="0" algn="just">
              <a:buNone/>
            </a:pPr>
            <a:r>
              <a:rPr lang="pt-BR" sz="1950" dirty="0">
                <a:sym typeface="Wingdings" panose="05000000000000000000" pitchFamily="2" charset="2"/>
              </a:rPr>
              <a:t> Entes com CRP por decisão judicial (Seções JF / TRF): 212</a:t>
            </a:r>
            <a:r>
              <a:rPr lang="pt-BR" sz="1950" dirty="0"/>
              <a:t>.</a:t>
            </a:r>
          </a:p>
          <a:p>
            <a:pPr marL="201216" indent="0" algn="just">
              <a:buNone/>
            </a:pPr>
            <a:endParaRPr lang="pt-BR" sz="1950" i="1" dirty="0"/>
          </a:p>
        </p:txBody>
      </p:sp>
    </p:spTree>
    <p:extLst>
      <p:ext uri="{BB962C8B-B14F-4D97-AF65-F5344CB8AC3E}">
        <p14:creationId xmlns:p14="http://schemas.microsoft.com/office/powerpoint/2010/main" val="2499785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7504" y="764704"/>
            <a:ext cx="8863634" cy="521074"/>
          </a:xfrm>
        </p:spPr>
        <p:txBody>
          <a:bodyPr>
            <a:noAutofit/>
          </a:bodyPr>
          <a:lstStyle/>
          <a:p>
            <a:pPr algn="ctr"/>
            <a:r>
              <a:rPr lang="pt-BR" sz="2175" b="1" dirty="0">
                <a:solidFill>
                  <a:schemeClr val="tx1"/>
                </a:solidFill>
              </a:rPr>
              <a:t>4 - </a:t>
            </a:r>
            <a:r>
              <a:rPr lang="pt-BR" sz="2175" b="1" u="sng" dirty="0">
                <a:solidFill>
                  <a:schemeClr val="tx1"/>
                </a:solidFill>
              </a:rPr>
              <a:t>DECISÕES JUDICIAIS SOBRE O CRP</a:t>
            </a:r>
          </a:p>
        </p:txBody>
      </p:sp>
      <p:graphicFrame>
        <p:nvGraphicFramePr>
          <p:cNvPr id="5" name="Espaço Reservado para Conteú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46991897"/>
              </p:ext>
            </p:extLst>
          </p:nvPr>
        </p:nvGraphicFramePr>
        <p:xfrm>
          <a:off x="100854" y="1378324"/>
          <a:ext cx="8935642" cy="50750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Gráfico 3"/>
          <p:cNvGraphicFramePr/>
          <p:nvPr>
            <p:extLst>
              <p:ext uri="{D42A27DB-BD31-4B8C-83A1-F6EECF244321}">
                <p14:modId xmlns:p14="http://schemas.microsoft.com/office/powerpoint/2010/main" val="3078281170"/>
              </p:ext>
            </p:extLst>
          </p:nvPr>
        </p:nvGraphicFramePr>
        <p:xfrm>
          <a:off x="4150742" y="1412776"/>
          <a:ext cx="4968552" cy="50030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2502036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0854" y="857250"/>
            <a:ext cx="8863634" cy="521074"/>
          </a:xfrm>
        </p:spPr>
        <p:txBody>
          <a:bodyPr>
            <a:noAutofit/>
          </a:bodyPr>
          <a:lstStyle/>
          <a:p>
            <a:pPr algn="ctr"/>
            <a:r>
              <a:rPr lang="pt-BR" sz="2175" b="1" dirty="0">
                <a:solidFill>
                  <a:schemeClr val="tx1"/>
                </a:solidFill>
              </a:rPr>
              <a:t>4 - </a:t>
            </a:r>
            <a:r>
              <a:rPr lang="pt-BR" sz="2175" b="1" u="sng" dirty="0">
                <a:solidFill>
                  <a:schemeClr val="tx1"/>
                </a:solidFill>
              </a:rPr>
              <a:t>DECISÕES JUDICIAIS SOBRE O CRP</a:t>
            </a:r>
          </a:p>
        </p:txBody>
      </p:sp>
      <p:graphicFrame>
        <p:nvGraphicFramePr>
          <p:cNvPr id="5" name="Espaço Reservado para Conteú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9291085"/>
              </p:ext>
            </p:extLst>
          </p:nvPr>
        </p:nvGraphicFramePr>
        <p:xfrm>
          <a:off x="0" y="1378324"/>
          <a:ext cx="8964488" cy="51470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45450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857250"/>
            <a:ext cx="9144000" cy="521074"/>
          </a:xfrm>
        </p:spPr>
        <p:txBody>
          <a:bodyPr>
            <a:noAutofit/>
          </a:bodyPr>
          <a:lstStyle/>
          <a:p>
            <a:pPr algn="ctr"/>
            <a:r>
              <a:rPr lang="pt-BR" sz="2175" b="1" dirty="0">
                <a:solidFill>
                  <a:schemeClr val="tx1"/>
                </a:solidFill>
              </a:rPr>
              <a:t>5 - </a:t>
            </a:r>
            <a:r>
              <a:rPr lang="pt-BR" sz="2175" b="1" u="sng" dirty="0">
                <a:solidFill>
                  <a:schemeClr val="tx1"/>
                </a:solidFill>
              </a:rPr>
              <a:t>DEFINIÇÃO DO CONCEITO DE NORMAS GERAIS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91620" y="1378324"/>
            <a:ext cx="8952380" cy="49309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1800" dirty="0">
                <a:sym typeface="Wingdings" panose="05000000000000000000" pitchFamily="2" charset="2"/>
              </a:rPr>
              <a:t></a:t>
            </a:r>
            <a:r>
              <a:rPr lang="pt-BR" sz="2400" dirty="0">
                <a:sym typeface="Wingdings" panose="05000000000000000000" pitchFamily="2" charset="2"/>
              </a:rPr>
              <a:t>Critério </a:t>
            </a:r>
            <a:r>
              <a:rPr lang="pt-BR" sz="2400" u="sng" dirty="0">
                <a:sym typeface="Wingdings" panose="05000000000000000000" pitchFamily="2" charset="2"/>
              </a:rPr>
              <a:t>lógico-formal</a:t>
            </a:r>
            <a:r>
              <a:rPr lang="pt-BR" sz="2400" dirty="0">
                <a:sym typeface="Wingdings" panose="05000000000000000000" pitchFamily="2" charset="2"/>
              </a:rPr>
              <a:t>:</a:t>
            </a:r>
          </a:p>
          <a:p>
            <a:pPr marL="272654" indent="0">
              <a:buNone/>
            </a:pPr>
            <a:r>
              <a:rPr lang="pt-BR" sz="2400" dirty="0">
                <a:sym typeface="Wingdings" panose="05000000000000000000" pitchFamily="2" charset="2"/>
              </a:rPr>
              <a:t>Privilegia o elemento da </a:t>
            </a:r>
            <a:r>
              <a:rPr lang="pt-BR" sz="2400" u="sng" dirty="0">
                <a:sym typeface="Wingdings" panose="05000000000000000000" pitchFamily="2" charset="2"/>
              </a:rPr>
              <a:t>especificidade</a:t>
            </a:r>
            <a:r>
              <a:rPr lang="pt-BR" sz="2400" dirty="0">
                <a:sym typeface="Wingdings" panose="05000000000000000000" pitchFamily="2" charset="2"/>
              </a:rPr>
              <a:t>: conteúdo da norma deve estar limitado a definir princípios e diretrizes.</a:t>
            </a:r>
          </a:p>
          <a:p>
            <a:pPr marL="272654" indent="0" algn="just">
              <a:buNone/>
            </a:pPr>
            <a:r>
              <a:rPr lang="pt-BR" sz="2400" i="1" dirty="0"/>
              <a:t>“(...) normas gerais são declarações </a:t>
            </a:r>
            <a:r>
              <a:rPr lang="pt-BR" sz="2400" i="1" dirty="0"/>
              <a:t>principiológicas</a:t>
            </a:r>
            <a:r>
              <a:rPr lang="pt-BR" sz="2400" i="1" dirty="0"/>
              <a:t> que cabe à União editar, no uso de sua competência concorrente limitada, restrita ao estabelecimento de diretrizes nacionais sobre certos assuntos, que deverão ser respeitadas pelos Estados-Membros na feitura das suas respectivas legislações, através de normas específicas e </a:t>
            </a:r>
            <a:r>
              <a:rPr lang="pt-BR" sz="2400" i="1" dirty="0"/>
              <a:t>particularizantes</a:t>
            </a:r>
            <a:r>
              <a:rPr lang="pt-BR" sz="2400" i="1" dirty="0"/>
              <a:t> (...)”</a:t>
            </a:r>
          </a:p>
          <a:p>
            <a:pPr marL="272654" indent="0" algn="r">
              <a:buNone/>
            </a:pPr>
            <a:r>
              <a:rPr lang="pt-BR" sz="2400" dirty="0"/>
              <a:t>(Diogo de Figueiredo Moreira Neto)</a:t>
            </a:r>
            <a:endParaRPr lang="pt-BR" sz="2400" dirty="0">
              <a:sym typeface="Wingdings" panose="05000000000000000000" pitchFamily="2" charset="2"/>
            </a:endParaRPr>
          </a:p>
          <a:p>
            <a:pPr marL="272654" indent="0">
              <a:buNone/>
            </a:pPr>
            <a:r>
              <a:rPr lang="pt-BR" sz="2400" dirty="0">
                <a:sym typeface="Wingdings" panose="05000000000000000000" pitchFamily="2" charset="2"/>
              </a:rPr>
              <a:t> Visão “vertical”: “Olhar dirigido do alto para baixo”.</a:t>
            </a:r>
          </a:p>
          <a:p>
            <a:pPr marL="0" indent="0">
              <a:buNone/>
            </a:pPr>
            <a:endParaRPr lang="pt-BR" sz="1800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8728941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857250"/>
            <a:ext cx="9144000" cy="521074"/>
          </a:xfrm>
        </p:spPr>
        <p:txBody>
          <a:bodyPr>
            <a:noAutofit/>
          </a:bodyPr>
          <a:lstStyle/>
          <a:p>
            <a:pPr algn="ctr"/>
            <a:r>
              <a:rPr lang="pt-BR" sz="2175" b="1" dirty="0">
                <a:solidFill>
                  <a:schemeClr val="tx1"/>
                </a:solidFill>
              </a:rPr>
              <a:t>5 - </a:t>
            </a:r>
            <a:r>
              <a:rPr lang="pt-BR" sz="2175" b="1" u="sng" dirty="0">
                <a:solidFill>
                  <a:schemeClr val="tx1"/>
                </a:solidFill>
              </a:rPr>
              <a:t>DEFINIÇÃO DO CONCEITO DE NORMAS GERAIS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7504" y="1378325"/>
            <a:ext cx="8856984" cy="514701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t-BR" sz="1800" dirty="0">
                <a:sym typeface="Wingdings" panose="05000000000000000000" pitchFamily="2" charset="2"/>
              </a:rPr>
              <a:t></a:t>
            </a:r>
            <a:r>
              <a:rPr lang="pt-BR" sz="2000" dirty="0">
                <a:sym typeface="Wingdings" panose="05000000000000000000" pitchFamily="2" charset="2"/>
              </a:rPr>
              <a:t>Critério </a:t>
            </a:r>
            <a:r>
              <a:rPr lang="pt-BR" sz="2000" u="sng" dirty="0">
                <a:sym typeface="Wingdings" panose="05000000000000000000" pitchFamily="2" charset="2"/>
              </a:rPr>
              <a:t>teleológico-material</a:t>
            </a:r>
            <a:r>
              <a:rPr lang="pt-BR" sz="2000" dirty="0">
                <a:sym typeface="Wingdings" panose="05000000000000000000" pitchFamily="2" charset="2"/>
              </a:rPr>
              <a:t>:</a:t>
            </a:r>
          </a:p>
          <a:p>
            <a:pPr marL="272654" indent="0">
              <a:buNone/>
            </a:pPr>
            <a:r>
              <a:rPr lang="pt-BR" sz="2000" dirty="0">
                <a:sym typeface="Wingdings" panose="05000000000000000000" pitchFamily="2" charset="2"/>
              </a:rPr>
              <a:t>Privilegia o princípio da </a:t>
            </a:r>
            <a:r>
              <a:rPr lang="pt-BR" sz="2000" u="sng" dirty="0">
                <a:sym typeface="Wingdings" panose="05000000000000000000" pitchFamily="2" charset="2"/>
              </a:rPr>
              <a:t>predominância do interesse</a:t>
            </a:r>
            <a:r>
              <a:rPr lang="pt-BR" sz="2000" dirty="0">
                <a:sym typeface="Wingdings" panose="05000000000000000000" pitchFamily="2" charset="2"/>
              </a:rPr>
              <a:t>: norma de caráter geral, de interesse nacional.</a:t>
            </a:r>
          </a:p>
          <a:p>
            <a:pPr marL="272654" indent="0" algn="just">
              <a:buNone/>
            </a:pPr>
            <a:r>
              <a:rPr lang="pt-BR" sz="2000" i="1" dirty="0"/>
              <a:t>“A lógica, porém, ajuda mas não resolve inteiramente a questão interpretativa. A expressão constitucional - normas gerais - exige também uma hermenêutica teleológica. Sob o mencionado aspecto lógico sempre será possível dizer que, por exemplo, quanto ao conteúdo, normas gerais prescrevem princípios, diretrizes sistemáticas, temas que se referem a uma espécie inteira e não a alguns aspectos, mas isto é insuficiente para reconhecer quando estamos diante de uma norma geral ou de uma particular. Sempre restarão dúvidas, no caso concreto, para aplicar o critério estritamente lógico-formal. Deste modo, para o intérprete, a necessidade de se analisar o conteúdo num contexto finalístico se impõe. Assim, do ângulo teleológico, a distinção há de se reportar ao interesse prevalecente na organização federativa.(...)”</a:t>
            </a:r>
          </a:p>
          <a:p>
            <a:pPr marL="272654" indent="0" algn="r">
              <a:buNone/>
            </a:pPr>
            <a:r>
              <a:rPr lang="pt-BR" sz="2000" dirty="0"/>
              <a:t>(Tércio Sampaio Ferraz </a:t>
            </a:r>
            <a:r>
              <a:rPr lang="pt-BR" sz="2000" dirty="0" smtClean="0"/>
              <a:t>Junior)</a:t>
            </a:r>
            <a:endParaRPr lang="pt-BR" sz="2000" dirty="0">
              <a:solidFill>
                <a:schemeClr val="tx1"/>
              </a:solidFill>
              <a:sym typeface="Wingdings" panose="05000000000000000000" pitchFamily="2" charset="2"/>
            </a:endParaRPr>
          </a:p>
          <a:p>
            <a:pPr marL="272654" indent="0">
              <a:buNone/>
            </a:pPr>
            <a:r>
              <a:rPr lang="pt-BR" sz="2000" dirty="0">
                <a:sym typeface="Wingdings" panose="05000000000000000000" pitchFamily="2" charset="2"/>
              </a:rPr>
              <a:t> Visão “horizontal”: “Olhar dirigido para frente, em direção ao horizonte”.</a:t>
            </a:r>
          </a:p>
        </p:txBody>
      </p:sp>
    </p:spTree>
    <p:extLst>
      <p:ext uri="{BB962C8B-B14F-4D97-AF65-F5344CB8AC3E}">
        <p14:creationId xmlns:p14="http://schemas.microsoft.com/office/powerpoint/2010/main" val="15424045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857250"/>
            <a:ext cx="8964488" cy="521074"/>
          </a:xfrm>
        </p:spPr>
        <p:txBody>
          <a:bodyPr>
            <a:noAutofit/>
          </a:bodyPr>
          <a:lstStyle/>
          <a:p>
            <a:pPr algn="ctr"/>
            <a:r>
              <a:rPr lang="pt-BR" sz="2175" b="1" dirty="0">
                <a:solidFill>
                  <a:schemeClr val="tx1"/>
                </a:solidFill>
              </a:rPr>
              <a:t>6 - </a:t>
            </a:r>
            <a:r>
              <a:rPr lang="pt-BR" sz="2175" b="1" u="sng" dirty="0">
                <a:solidFill>
                  <a:schemeClr val="tx1"/>
                </a:solidFill>
              </a:rPr>
              <a:t>FEDERAÇÃO OU MODELOS DE “FEDERAÇÕES”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7505" y="1378324"/>
            <a:ext cx="9036496" cy="493099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1800" dirty="0">
                <a:sym typeface="Wingdings" panose="05000000000000000000" pitchFamily="2" charset="2"/>
              </a:rPr>
              <a:t></a:t>
            </a:r>
            <a:r>
              <a:rPr lang="pt-BR" sz="2000" dirty="0">
                <a:sym typeface="Wingdings" panose="05000000000000000000" pitchFamily="2" charset="2"/>
              </a:rPr>
              <a:t>Diferentes modelos de Federação(*):</a:t>
            </a:r>
          </a:p>
          <a:p>
            <a:pPr marL="0" indent="0" algn="just">
              <a:buNone/>
            </a:pPr>
            <a:r>
              <a:rPr lang="pt-BR" sz="2000" dirty="0">
                <a:sym typeface="Wingdings" panose="05000000000000000000" pitchFamily="2" charset="2"/>
              </a:rPr>
              <a:t>(*) 1990: Apenas 22 países adotavam modelo federativo.</a:t>
            </a:r>
          </a:p>
          <a:p>
            <a:pPr marL="272654" indent="0" algn="just">
              <a:buNone/>
            </a:pPr>
            <a:r>
              <a:rPr lang="pt-BR" sz="2000" dirty="0">
                <a:sym typeface="Wingdings" panose="05000000000000000000" pitchFamily="2" charset="2"/>
              </a:rPr>
              <a:t>Estados independentes que se agrupam (“centrípeto”): maior autonomia para entes federados.</a:t>
            </a:r>
          </a:p>
          <a:p>
            <a:pPr marL="533400" indent="0" algn="just">
              <a:buNone/>
            </a:pPr>
            <a:r>
              <a:rPr lang="pt-BR" sz="2000" dirty="0">
                <a:sym typeface="Wingdings" panose="05000000000000000000" pitchFamily="2" charset="2"/>
              </a:rPr>
              <a:t>Exemplo clássico: Estados Unidos da América.</a:t>
            </a:r>
          </a:p>
          <a:p>
            <a:pPr marL="272654" indent="0" algn="just">
              <a:buNone/>
            </a:pPr>
            <a:r>
              <a:rPr lang="pt-BR" sz="2000" dirty="0">
                <a:sym typeface="Wingdings" panose="05000000000000000000" pitchFamily="2" charset="2"/>
              </a:rPr>
              <a:t>Estado unitário que se descentraliza (“centrífugo”): maior prevalência do poder central.</a:t>
            </a:r>
          </a:p>
          <a:p>
            <a:pPr marL="533400" indent="0" algn="just">
              <a:buNone/>
            </a:pPr>
            <a:r>
              <a:rPr lang="pt-BR" sz="2000" dirty="0">
                <a:sym typeface="Wingdings" panose="05000000000000000000" pitchFamily="2" charset="2"/>
              </a:rPr>
              <a:t>Exemplo: Brasil</a:t>
            </a:r>
            <a:endParaRPr lang="pt-BR" sz="2000" dirty="0"/>
          </a:p>
          <a:p>
            <a:pPr marL="0" indent="0" algn="just">
              <a:buNone/>
            </a:pPr>
            <a:endParaRPr lang="pt-BR" sz="2000" dirty="0">
              <a:sym typeface="Wingdings" panose="05000000000000000000" pitchFamily="2" charset="2"/>
            </a:endParaRPr>
          </a:p>
          <a:p>
            <a:pPr marL="0" indent="0" algn="just">
              <a:buNone/>
            </a:pPr>
            <a:r>
              <a:rPr lang="pt-BR" sz="2000" dirty="0">
                <a:sym typeface="Wingdings" panose="05000000000000000000" pitchFamily="2" charset="2"/>
              </a:rPr>
              <a:t> Século XX: Passagem do Estado Liberal para o Estado Intervencionista marcou uma aproximação entre o Estado Federal e o Estado Unitário, com agrupamento de atribuições no poder central.</a:t>
            </a:r>
          </a:p>
          <a:p>
            <a:pPr marL="0" indent="0">
              <a:buNone/>
            </a:pPr>
            <a:endParaRPr lang="pt-BR" sz="2000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544735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836712"/>
            <a:ext cx="9036496" cy="521074"/>
          </a:xfrm>
        </p:spPr>
        <p:txBody>
          <a:bodyPr>
            <a:noAutofit/>
          </a:bodyPr>
          <a:lstStyle/>
          <a:p>
            <a:pPr algn="ctr"/>
            <a:r>
              <a:rPr lang="pt-BR" sz="2175" b="1" dirty="0">
                <a:solidFill>
                  <a:schemeClr val="tx1"/>
                </a:solidFill>
              </a:rPr>
              <a:t>7 - </a:t>
            </a:r>
            <a:r>
              <a:rPr lang="pt-BR" sz="2175" b="1" u="sng" dirty="0">
                <a:solidFill>
                  <a:schemeClr val="tx1"/>
                </a:solidFill>
              </a:rPr>
              <a:t>AUTONOMIA “REAL” OU AUTONOMIA “NOMINAL”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7086" y="1357786"/>
            <a:ext cx="8949410" cy="516755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1800" dirty="0">
                <a:sym typeface="Wingdings" panose="05000000000000000000" pitchFamily="2" charset="2"/>
              </a:rPr>
              <a:t></a:t>
            </a:r>
            <a:r>
              <a:rPr lang="pt-BR" sz="2000" dirty="0">
                <a:sym typeface="Wingdings" panose="05000000000000000000" pitchFamily="2" charset="2"/>
              </a:rPr>
              <a:t>Questão: O estabelecimento de normas gerais e a supervisão exercidas pelo MPS de fato reduzem a autonomia dos entes?</a:t>
            </a:r>
          </a:p>
          <a:p>
            <a:pPr marL="0" indent="0" algn="just">
              <a:buNone/>
            </a:pPr>
            <a:r>
              <a:rPr lang="pt-BR" sz="2000" dirty="0">
                <a:sym typeface="Wingdings" panose="05000000000000000000" pitchFamily="2" charset="2"/>
              </a:rPr>
              <a:t></a:t>
            </a:r>
            <a:r>
              <a:rPr lang="pt-BR" sz="2000" u="sng" dirty="0">
                <a:sym typeface="Wingdings" panose="05000000000000000000" pitchFamily="2" charset="2"/>
              </a:rPr>
              <a:t>Autonomia “nominal” ou “formal”</a:t>
            </a:r>
            <a:r>
              <a:rPr lang="pt-BR" sz="2000" dirty="0">
                <a:sym typeface="Wingdings" panose="05000000000000000000" pitchFamily="2" charset="2"/>
              </a:rPr>
              <a:t>: Capacidade normativa e administrativa dos entes.</a:t>
            </a:r>
          </a:p>
          <a:p>
            <a:pPr marL="0" indent="0" algn="just">
              <a:buNone/>
            </a:pPr>
            <a:r>
              <a:rPr lang="pt-BR" sz="2000" dirty="0">
                <a:sym typeface="Wingdings" panose="05000000000000000000" pitchFamily="2" charset="2"/>
              </a:rPr>
              <a:t></a:t>
            </a:r>
            <a:r>
              <a:rPr lang="pt-BR" sz="2000" u="sng" dirty="0">
                <a:sym typeface="Wingdings" panose="05000000000000000000" pitchFamily="2" charset="2"/>
              </a:rPr>
              <a:t>Autonomia “real”</a:t>
            </a:r>
            <a:r>
              <a:rPr lang="pt-BR" sz="2000" dirty="0">
                <a:sym typeface="Wingdings" panose="05000000000000000000" pitchFamily="2" charset="2"/>
              </a:rPr>
              <a:t>: Capacidade do ente efetivamente cumprir suas atribuições institucionais, dispondo dos recursos financeiros necessários e mantendo contas públicas equilibradas.</a:t>
            </a:r>
          </a:p>
          <a:p>
            <a:pPr marL="196454" indent="0" algn="just">
              <a:buNone/>
            </a:pPr>
            <a:r>
              <a:rPr lang="pt-BR" sz="1700" i="1" dirty="0">
                <a:sym typeface="Wingdings" panose="05000000000000000000" pitchFamily="2" charset="2"/>
              </a:rPr>
              <a:t>“</a:t>
            </a:r>
            <a:r>
              <a:rPr lang="pt-BR" sz="1700" i="1" dirty="0"/>
              <a:t>A falta de equilíbrio da equação político-financeira fragiliza a Federação, pois a autonomia política guarda estrita vinculação com a capacidade econômico-financeira. Inexiste autonomia sem independência mínima, o que exige capacidade de autossuficiência. Sem recursos próprios, com encargos a cumprir, (...) como poderia um Estado federado fazer-se independente do poder nacional, como poderia assegurar o cumprimento de sua autonomia? (...) A autonomia federativa não se garante pela sua só expressão textual na Constituição. Antes, cumpre-se ela pela soma de elementos que ensejam a sua realização no sistema. O retraimento dos recursos econômico-financeiros anula a autonomia (...)”</a:t>
            </a:r>
          </a:p>
          <a:p>
            <a:pPr marL="196454" indent="0" algn="r">
              <a:buNone/>
            </a:pPr>
            <a:r>
              <a:rPr lang="pt-BR" sz="1700" dirty="0"/>
              <a:t>(</a:t>
            </a:r>
            <a:r>
              <a:rPr lang="pt-BR" sz="1700" dirty="0"/>
              <a:t>Cármem</a:t>
            </a:r>
            <a:r>
              <a:rPr lang="pt-BR" sz="1700" dirty="0"/>
              <a:t> Lúcia Antunes Rocha)</a:t>
            </a:r>
          </a:p>
        </p:txBody>
      </p:sp>
    </p:spTree>
    <p:extLst>
      <p:ext uri="{BB962C8B-B14F-4D97-AF65-F5344CB8AC3E}">
        <p14:creationId xmlns:p14="http://schemas.microsoft.com/office/powerpoint/2010/main" val="1435796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857250"/>
            <a:ext cx="8964488" cy="521074"/>
          </a:xfrm>
        </p:spPr>
        <p:txBody>
          <a:bodyPr>
            <a:noAutofit/>
          </a:bodyPr>
          <a:lstStyle/>
          <a:p>
            <a:pPr algn="ctr"/>
            <a:r>
              <a:rPr lang="pt-BR" sz="2200" b="1" dirty="0">
                <a:solidFill>
                  <a:schemeClr val="tx1"/>
                </a:solidFill>
              </a:rPr>
              <a:t>8 - </a:t>
            </a:r>
            <a:r>
              <a:rPr lang="pt-BR" sz="2200" b="1" u="sng" dirty="0">
                <a:solidFill>
                  <a:schemeClr val="tx1"/>
                </a:solidFill>
              </a:rPr>
              <a:t>BRASIL: FEDERAÇÃO E REPÚBLICA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91621" y="1378324"/>
            <a:ext cx="8772867" cy="485898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1800" dirty="0">
                <a:sym typeface="Wingdings" panose="05000000000000000000" pitchFamily="2" charset="2"/>
              </a:rPr>
              <a:t></a:t>
            </a:r>
            <a:r>
              <a:rPr lang="pt-BR" sz="2000" dirty="0">
                <a:sym typeface="Wingdings" panose="05000000000000000000" pitchFamily="2" charset="2"/>
              </a:rPr>
              <a:t>O Título I da CF 1988 trata dos princípios, fundamentos e objetivos da “</a:t>
            </a:r>
            <a:r>
              <a:rPr lang="pt-BR" sz="2000" b="1" u="sng" dirty="0">
                <a:sym typeface="Wingdings" panose="05000000000000000000" pitchFamily="2" charset="2"/>
              </a:rPr>
              <a:t>República</a:t>
            </a:r>
            <a:r>
              <a:rPr lang="pt-BR" sz="2000" dirty="0">
                <a:sym typeface="Wingdings" panose="05000000000000000000" pitchFamily="2" charset="2"/>
              </a:rPr>
              <a:t> Federativa do Brasil”.</a:t>
            </a:r>
          </a:p>
          <a:p>
            <a:pPr marL="0" indent="0" algn="just">
              <a:buNone/>
            </a:pPr>
            <a:endParaRPr lang="pt-BR" sz="600" dirty="0">
              <a:sym typeface="Wingdings" panose="05000000000000000000" pitchFamily="2" charset="2"/>
            </a:endParaRPr>
          </a:p>
          <a:p>
            <a:pPr marL="0" indent="0" algn="just">
              <a:buNone/>
            </a:pPr>
            <a:r>
              <a:rPr lang="pt-BR" sz="2000" dirty="0">
                <a:sym typeface="Wingdings" panose="05000000000000000000" pitchFamily="2" charset="2"/>
              </a:rPr>
              <a:t>O art. 37 da CF define os princípios que regem a Administração Pública (</a:t>
            </a:r>
            <a:r>
              <a:rPr lang="pt-BR" sz="2000" dirty="0"/>
              <a:t>legalidade, impessoalidade, moralidade, publicidade e eficiência), que são princípios republicanos.</a:t>
            </a:r>
            <a:endParaRPr lang="pt-BR" sz="2000" dirty="0">
              <a:sym typeface="Wingdings" panose="05000000000000000000" pitchFamily="2" charset="2"/>
            </a:endParaRPr>
          </a:p>
          <a:p>
            <a:pPr marL="0" indent="0" algn="just">
              <a:buNone/>
            </a:pPr>
            <a:endParaRPr lang="pt-BR" sz="600" dirty="0">
              <a:sym typeface="Wingdings" panose="05000000000000000000" pitchFamily="2" charset="2"/>
            </a:endParaRPr>
          </a:p>
          <a:p>
            <a:pPr marL="0" indent="0" algn="just">
              <a:buNone/>
            </a:pPr>
            <a:r>
              <a:rPr lang="pt-BR" sz="2000" dirty="0">
                <a:sym typeface="Wingdings" panose="05000000000000000000" pitchFamily="2" charset="2"/>
              </a:rPr>
              <a:t>A </a:t>
            </a:r>
            <a:r>
              <a:rPr lang="pt-BR" sz="2000" dirty="0"/>
              <a:t>“República” não é forma de governo oposta à Monarquia, mas deve ser compreendida como “</a:t>
            </a:r>
            <a:r>
              <a:rPr lang="pt-BR" sz="2000" i="1" dirty="0"/>
              <a:t>res publica</a:t>
            </a:r>
            <a:r>
              <a:rPr lang="pt-BR" sz="2000" dirty="0"/>
              <a:t>”, no qual deve prevalecer o Estado ético, pautado pelo interesse público, pela defesa da coisa pública e pela preservação do bem comum</a:t>
            </a:r>
            <a:r>
              <a:rPr lang="pt-BR" sz="2000" dirty="0">
                <a:sym typeface="Wingdings" panose="05000000000000000000" pitchFamily="2" charset="2"/>
              </a:rPr>
              <a:t>.</a:t>
            </a:r>
          </a:p>
          <a:p>
            <a:pPr marL="0" indent="0" algn="just">
              <a:buNone/>
            </a:pPr>
            <a:endParaRPr lang="pt-BR" sz="600" dirty="0">
              <a:sym typeface="Wingdings" panose="05000000000000000000" pitchFamily="2" charset="2"/>
            </a:endParaRPr>
          </a:p>
          <a:p>
            <a:pPr marL="0" indent="0" algn="just">
              <a:buNone/>
            </a:pPr>
            <a:r>
              <a:rPr lang="pt-BR" sz="2000" dirty="0">
                <a:sym typeface="Wingdings" panose="05000000000000000000" pitchFamily="2" charset="2"/>
              </a:rPr>
              <a:t>O argumento da autonomia federativa não pode ser desvirtuado para acobertar práticas não republicanas.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3794208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764704"/>
            <a:ext cx="9144000" cy="521074"/>
          </a:xfrm>
        </p:spPr>
        <p:txBody>
          <a:bodyPr>
            <a:noAutofit/>
          </a:bodyPr>
          <a:lstStyle/>
          <a:p>
            <a:pPr algn="ctr"/>
            <a:r>
              <a:rPr lang="pt-BR" sz="2175" b="1" dirty="0">
                <a:solidFill>
                  <a:schemeClr val="tx1"/>
                </a:solidFill>
              </a:rPr>
              <a:t>9 - </a:t>
            </a:r>
            <a:r>
              <a:rPr lang="pt-BR" sz="2175" b="1" u="sng" dirty="0">
                <a:solidFill>
                  <a:schemeClr val="tx1"/>
                </a:solidFill>
              </a:rPr>
              <a:t>OS RPPS E A LEI DE RESPONSABILIDADE FISCAL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1196752"/>
            <a:ext cx="9144000" cy="5544616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pt-BR" sz="1800" dirty="0">
                <a:sym typeface="Wingdings" panose="05000000000000000000" pitchFamily="2" charset="2"/>
              </a:rPr>
              <a:t></a:t>
            </a:r>
            <a:r>
              <a:rPr lang="pt-BR" sz="1900" dirty="0">
                <a:sym typeface="Wingdings" panose="05000000000000000000" pitchFamily="2" charset="2"/>
              </a:rPr>
              <a:t>A Lei de Responsabilidade Fiscal contém diversos dispositivos relacionados aos RPPS:</a:t>
            </a:r>
          </a:p>
          <a:p>
            <a:pPr marL="130969" indent="0" algn="just">
              <a:buNone/>
            </a:pPr>
            <a:r>
              <a:rPr lang="pt-BR" sz="1900" dirty="0">
                <a:sym typeface="Wingdings" panose="05000000000000000000" pitchFamily="2" charset="2"/>
              </a:rPr>
              <a:t></a:t>
            </a:r>
            <a:r>
              <a:rPr lang="pt-BR" sz="1900" dirty="0"/>
              <a:t>No capítulo do “Planejamento”, o art. 4º, § 2º, IV determina que o Anexo de Metas Fiscais, que orienta a elaboração da Lei Orçamentária Anual, contenha a avaliação da situação financeira e atuarial do RPPS.</a:t>
            </a:r>
          </a:p>
          <a:p>
            <a:pPr marL="130969" indent="0" algn="just">
              <a:buNone/>
            </a:pPr>
            <a:r>
              <a:rPr lang="pt-BR" sz="1900" dirty="0">
                <a:sym typeface="Wingdings" panose="05000000000000000000" pitchFamily="2" charset="2"/>
              </a:rPr>
              <a:t></a:t>
            </a:r>
            <a:r>
              <a:rPr lang="pt-BR" sz="1900" dirty="0"/>
              <a:t>No capítulo da “Despesa Pública”, o art. 19, § 1º, VI estabelece que no cálculo dos limites da despesa total com pessoal para cada ente federativo, de que trata o art. 20, não devem ser consideradas as despesas com inativos custeadas com recursos provenientes da arrecadação de contribuições dos segurados, da compensação financeira previdenciária de que trata o art. 201, § 9º da Constituição e das demais receitas diretamente arrecadadas pelo fundo previdenciário.</a:t>
            </a:r>
          </a:p>
          <a:p>
            <a:pPr marL="130969" indent="0" algn="just">
              <a:buNone/>
            </a:pPr>
            <a:r>
              <a:rPr lang="pt-BR" sz="1900" dirty="0">
                <a:sym typeface="Wingdings" panose="05000000000000000000" pitchFamily="2" charset="2"/>
              </a:rPr>
              <a:t></a:t>
            </a:r>
            <a:r>
              <a:rPr lang="pt-BR" sz="1900" dirty="0"/>
              <a:t>No capítulo da “Transparência, Controle e Fiscalização”, os incisos I e IV do art. 50 preveem que as disponibilidades de caixa vinculadas ao fundo previdenciário sejam identificadas e escrituradas de forma individualizada e que as receitas e despesas previdenciárias sejam apresentadas em demonstrativos financeiros e orçamentários específicos.</a:t>
            </a:r>
          </a:p>
          <a:p>
            <a:pPr marL="130969" indent="0" algn="just">
              <a:buNone/>
            </a:pPr>
            <a:r>
              <a:rPr lang="pt-BR" sz="1900" dirty="0">
                <a:sym typeface="Wingdings" panose="05000000000000000000" pitchFamily="2" charset="2"/>
              </a:rPr>
              <a:t></a:t>
            </a:r>
            <a:r>
              <a:rPr lang="pt-BR" sz="1900" dirty="0"/>
              <a:t>Nas “Disposições Finais” o art. 69 traz comando que se amolda perfeitamente ao caput do art. 40 da Constituição Federal e ao caput do art. 1º da Lei nº 9.717/1998, submetendo os RPPS às normas de contabilidade e atuária e à necessidade de observância do caráter contributivo e do equilíbrio financeiro e atuarial:</a:t>
            </a:r>
          </a:p>
          <a:p>
            <a:pPr marL="336947" indent="0" algn="just">
              <a:buNone/>
            </a:pPr>
            <a:r>
              <a:rPr lang="pt-BR" sz="1900" i="1" dirty="0"/>
              <a:t>Art. 69.</a:t>
            </a:r>
            <a:r>
              <a:rPr lang="pt-BR" sz="1900" b="1" i="1" dirty="0"/>
              <a:t> </a:t>
            </a:r>
            <a:r>
              <a:rPr lang="pt-BR" sz="1900" i="1" dirty="0"/>
              <a:t>O ente da Federação que mantiver ou vier a instituir regime próprio de previdência social para seus servidores conferir-lhe-á caráter contributivo e o organizará com base em normas de contabilidade e atuária que preservem seu equilíbrio financeiro e atuarial.</a:t>
            </a:r>
          </a:p>
          <a:p>
            <a:pPr marL="130969" indent="0" algn="just">
              <a:buNone/>
            </a:pPr>
            <a:r>
              <a:rPr lang="pt-BR" sz="1900" dirty="0">
                <a:sym typeface="Wingdings" panose="05000000000000000000" pitchFamily="2" charset="2"/>
              </a:rPr>
              <a:t>Portanto, a supervisão do MPS por meio do CRP, com fundamento na Lei nº 9.717/1998 e no Decreto nº 3.788/2001, exerce o papel de concretização da LRF e do art. 169 da CF, que trata dos limites das despesas com pessoal.</a:t>
            </a:r>
          </a:p>
        </p:txBody>
      </p:sp>
    </p:spTree>
    <p:extLst>
      <p:ext uri="{BB962C8B-B14F-4D97-AF65-F5344CB8AC3E}">
        <p14:creationId xmlns:p14="http://schemas.microsoft.com/office/powerpoint/2010/main" val="368591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908720"/>
            <a:ext cx="9144000" cy="534520"/>
          </a:xfrm>
        </p:spPr>
        <p:txBody>
          <a:bodyPr>
            <a:noAutofit/>
          </a:bodyPr>
          <a:lstStyle/>
          <a:p>
            <a:pPr algn="ctr"/>
            <a:r>
              <a:rPr lang="pt-BR" sz="3600" u="sng" dirty="0">
                <a:solidFill>
                  <a:schemeClr val="tx1"/>
                </a:solidFill>
              </a:rPr>
              <a:t>SUMÁRIO</a:t>
            </a:r>
            <a:endParaRPr lang="pt-BR" sz="36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9222" y="1628800"/>
            <a:ext cx="8925557" cy="491755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t-BR" sz="2000" dirty="0">
                <a:sym typeface="Wingdings" panose="05000000000000000000" pitchFamily="2" charset="2"/>
              </a:rPr>
              <a:t>1 - Os RPPS Antes de 1998</a:t>
            </a:r>
          </a:p>
          <a:p>
            <a:pPr marL="0" indent="0">
              <a:buNone/>
            </a:pPr>
            <a:r>
              <a:rPr lang="pt-BR" sz="2000" dirty="0">
                <a:sym typeface="Wingdings" panose="05000000000000000000" pitchFamily="2" charset="2"/>
              </a:rPr>
              <a:t>2 - Competência Legislativa Concorrente na Constituição de 1988</a:t>
            </a:r>
          </a:p>
          <a:p>
            <a:pPr marL="0" indent="0">
              <a:buNone/>
            </a:pPr>
            <a:r>
              <a:rPr lang="pt-BR" sz="2000" dirty="0">
                <a:sym typeface="Wingdings" panose="05000000000000000000" pitchFamily="2" charset="2"/>
              </a:rPr>
              <a:t>3 - Novo Marco Institucional a Partir de 1998 </a:t>
            </a:r>
          </a:p>
          <a:p>
            <a:pPr marL="0" indent="0">
              <a:buNone/>
            </a:pPr>
            <a:r>
              <a:rPr lang="pt-BR" sz="2000" dirty="0">
                <a:sym typeface="Wingdings" panose="05000000000000000000" pitchFamily="2" charset="2"/>
              </a:rPr>
              <a:t>4 - Decisões Judiciais sobre o CRP</a:t>
            </a:r>
          </a:p>
          <a:p>
            <a:pPr marL="0" indent="0">
              <a:buNone/>
            </a:pPr>
            <a:r>
              <a:rPr lang="pt-BR" sz="2000" dirty="0">
                <a:sym typeface="Wingdings" panose="05000000000000000000" pitchFamily="2" charset="2"/>
              </a:rPr>
              <a:t>5 - Definição do Conceito de Normas Gerais</a:t>
            </a:r>
          </a:p>
          <a:p>
            <a:pPr marL="0" indent="0">
              <a:buNone/>
            </a:pPr>
            <a:r>
              <a:rPr lang="pt-BR" sz="2000" dirty="0">
                <a:sym typeface="Wingdings" panose="05000000000000000000" pitchFamily="2" charset="2"/>
              </a:rPr>
              <a:t>6 - Federação ou Modelos de “Federações”</a:t>
            </a:r>
          </a:p>
          <a:p>
            <a:pPr marL="0" indent="0">
              <a:buNone/>
            </a:pPr>
            <a:r>
              <a:rPr lang="pt-BR" sz="2000" dirty="0">
                <a:sym typeface="Wingdings" panose="05000000000000000000" pitchFamily="2" charset="2"/>
              </a:rPr>
              <a:t>7 - Autonomia “Real” ou Autonomia “Nominal”</a:t>
            </a:r>
          </a:p>
          <a:p>
            <a:pPr marL="0" indent="0">
              <a:buNone/>
            </a:pPr>
            <a:r>
              <a:rPr lang="pt-BR" sz="2000" dirty="0">
                <a:sym typeface="Wingdings" panose="05000000000000000000" pitchFamily="2" charset="2"/>
              </a:rPr>
              <a:t>8 - Brasil: Federação e República</a:t>
            </a:r>
          </a:p>
          <a:p>
            <a:pPr marL="0" indent="0">
              <a:buNone/>
            </a:pPr>
            <a:r>
              <a:rPr lang="pt-BR" sz="2000" dirty="0"/>
              <a:t>9 - Os RPPS e a Lei de Responsabilidade Fiscal</a:t>
            </a:r>
          </a:p>
          <a:p>
            <a:pPr marL="0" indent="0">
              <a:buNone/>
            </a:pPr>
            <a:r>
              <a:rPr lang="pt-BR" sz="2000" dirty="0"/>
              <a:t>10 - Riscos da Ausência de Supervisão para a Gestão e Controle dos </a:t>
            </a:r>
            <a:r>
              <a:rPr lang="pt-BR" sz="2000" dirty="0" smtClean="0"/>
              <a:t>RPPS</a:t>
            </a:r>
          </a:p>
          <a:p>
            <a:pPr marL="0" indent="0">
              <a:buNone/>
            </a:pPr>
            <a:r>
              <a:rPr lang="pt-BR" sz="2000" dirty="0" smtClean="0"/>
              <a:t>11 - A Judicialização e o Equilíbrio Financeiro e Atuarial: Ameaça aos Fundos Previdenciários</a:t>
            </a:r>
            <a:endParaRPr lang="pt-BR" sz="2000" dirty="0"/>
          </a:p>
          <a:p>
            <a:pPr marL="0" indent="0">
              <a:buNone/>
            </a:pPr>
            <a:r>
              <a:rPr lang="pt-BR" sz="2000" dirty="0" smtClean="0"/>
              <a:t>12 </a:t>
            </a:r>
            <a:r>
              <a:rPr lang="pt-BR" sz="2000" dirty="0"/>
              <a:t>- </a:t>
            </a:r>
            <a:r>
              <a:rPr lang="pt-BR" sz="2000" dirty="0" smtClean="0"/>
              <a:t>Conclusões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519780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857251"/>
            <a:ext cx="9036496" cy="642257"/>
          </a:xfrm>
        </p:spPr>
        <p:txBody>
          <a:bodyPr>
            <a:noAutofit/>
          </a:bodyPr>
          <a:lstStyle/>
          <a:p>
            <a:pPr algn="ctr"/>
            <a:r>
              <a:rPr lang="pt-BR" sz="2000" b="1" dirty="0">
                <a:solidFill>
                  <a:schemeClr val="tx1"/>
                </a:solidFill>
              </a:rPr>
              <a:t>10 - </a:t>
            </a:r>
            <a:r>
              <a:rPr lang="pt-BR" sz="2000" b="1" u="sng" dirty="0">
                <a:solidFill>
                  <a:schemeClr val="tx1"/>
                </a:solidFill>
              </a:rPr>
              <a:t>RISCOS DA AUSÊNCIA DE SUPERVISÃO PARA A GESTÃO E O CONTROLE DOS RPPS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7504" y="1575709"/>
            <a:ext cx="8928992" cy="502164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altLang="pt-BR" sz="2000" dirty="0">
                <a:sym typeface="Wingdings" panose="05000000000000000000" pitchFamily="2" charset="2"/>
              </a:rPr>
              <a:t></a:t>
            </a:r>
            <a:r>
              <a:rPr lang="pt-BR" altLang="pt-BR" sz="2400" dirty="0">
                <a:sym typeface="Wingdings" panose="05000000000000000000" pitchFamily="2" charset="2"/>
              </a:rPr>
              <a:t>Enfraquecimento das unidades gestoras dos RPPS e dos fundos previdenciários.</a:t>
            </a:r>
          </a:p>
          <a:p>
            <a:pPr marL="0" indent="0" algn="just">
              <a:buNone/>
            </a:pPr>
            <a:endParaRPr lang="pt-BR" altLang="pt-BR" sz="400" dirty="0">
              <a:sym typeface="Wingdings" panose="05000000000000000000" pitchFamily="2" charset="2"/>
            </a:endParaRPr>
          </a:p>
          <a:p>
            <a:pPr marL="0" indent="0" algn="just">
              <a:buNone/>
            </a:pPr>
            <a:r>
              <a:rPr lang="pt-BR" altLang="pt-BR" sz="2400" dirty="0">
                <a:sym typeface="Wingdings" panose="05000000000000000000" pitchFamily="2" charset="2"/>
              </a:rPr>
              <a:t>Retrocesso a situações típicas do período anterior a 1998: alíquotas insuficientes; falta de repasses; utilização dos recursos para finalidades indevidas; desequilíbrio financeiro e atuarial.</a:t>
            </a:r>
          </a:p>
          <a:p>
            <a:pPr marL="0" indent="0" algn="just">
              <a:buNone/>
            </a:pPr>
            <a:endParaRPr lang="pt-BR" altLang="pt-BR" sz="400" dirty="0">
              <a:sym typeface="Wingdings" panose="05000000000000000000" pitchFamily="2" charset="2"/>
            </a:endParaRPr>
          </a:p>
          <a:p>
            <a:pPr marL="0" indent="0" algn="just">
              <a:buNone/>
            </a:pPr>
            <a:r>
              <a:rPr lang="pt-BR" altLang="pt-BR" sz="2400" dirty="0">
                <a:sym typeface="Wingdings" panose="05000000000000000000" pitchFamily="2" charset="2"/>
              </a:rPr>
              <a:t>“Relaxamento” no cumprimento das obrigações previdenciárias, dificultando a adequação quando decisões judiciais são revertidas.</a:t>
            </a:r>
          </a:p>
          <a:p>
            <a:pPr marL="0" indent="0" algn="just">
              <a:buNone/>
            </a:pPr>
            <a:endParaRPr lang="pt-BR" altLang="pt-BR" sz="400" dirty="0">
              <a:sym typeface="Wingdings" panose="05000000000000000000" pitchFamily="2" charset="2"/>
            </a:endParaRPr>
          </a:p>
          <a:p>
            <a:pPr marL="0" indent="0" algn="just">
              <a:buNone/>
            </a:pPr>
            <a:r>
              <a:rPr lang="pt-BR" altLang="pt-BR" sz="2400" dirty="0">
                <a:sym typeface="Wingdings" panose="05000000000000000000" pitchFamily="2" charset="2"/>
              </a:rPr>
              <a:t>Descumprimento da Lei de Responsabilidade Fiscal.</a:t>
            </a:r>
          </a:p>
          <a:p>
            <a:pPr marL="0" indent="0" algn="just">
              <a:buNone/>
            </a:pPr>
            <a:endParaRPr lang="pt-BR" altLang="pt-BR" sz="400" dirty="0">
              <a:sym typeface="Wingdings" panose="05000000000000000000" pitchFamily="2" charset="2"/>
            </a:endParaRPr>
          </a:p>
          <a:p>
            <a:pPr marL="0" indent="0" algn="just">
              <a:buNone/>
            </a:pPr>
            <a:r>
              <a:rPr lang="pt-BR" altLang="pt-BR" sz="2400" dirty="0">
                <a:sym typeface="Wingdings" panose="05000000000000000000" pitchFamily="2" charset="2"/>
              </a:rPr>
              <a:t>Prejuízo à atuação dos órgãos de controle: Ministério da Previdência Social, Tribunais de Contas e Ministério Público.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22509407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836612"/>
            <a:ext cx="9144000" cy="720179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pt-BR" sz="2000" b="1" dirty="0" smtClean="0">
                <a:solidFill>
                  <a:schemeClr val="tx1"/>
                </a:solidFill>
              </a:rPr>
              <a:t>11 </a:t>
            </a:r>
            <a:r>
              <a:rPr lang="pt-BR" sz="2000" b="1" dirty="0">
                <a:solidFill>
                  <a:schemeClr val="tx1"/>
                </a:solidFill>
              </a:rPr>
              <a:t>- </a:t>
            </a:r>
            <a:r>
              <a:rPr lang="pt-BR" sz="2000" b="1" u="sng" dirty="0" smtClean="0">
                <a:solidFill>
                  <a:schemeClr val="tx1"/>
                </a:solidFill>
              </a:rPr>
              <a:t>A JUDICIALIZAÇÃO E O EQUILÍBRIO FINANCEIRO E ATUARIAL: AMEAÇA AOS FUNDOS PREVIDENCIÁRIOS</a:t>
            </a:r>
            <a:endParaRPr lang="pt-BR" altLang="pt-BR" sz="2000" b="1" u="sng" dirty="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844823"/>
            <a:ext cx="9144000" cy="4725243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just">
              <a:lnSpc>
                <a:spcPct val="90000"/>
              </a:lnSpc>
              <a:buFont typeface="Wingdings" pitchFamily="2" charset="2"/>
              <a:buChar char="à"/>
              <a:defRPr/>
            </a:pPr>
            <a:r>
              <a:rPr lang="pt-BR" altLang="pt-BR" sz="2400" b="1" u="sng" dirty="0" smtClean="0">
                <a:sym typeface="Wingdings" panose="05000000000000000000" pitchFamily="2" charset="2"/>
              </a:rPr>
              <a:t>Constituição Federal</a:t>
            </a:r>
            <a:r>
              <a:rPr lang="pt-BR" altLang="pt-BR" sz="2400" dirty="0" smtClean="0">
                <a:sym typeface="Wingdings" panose="05000000000000000000" pitchFamily="2" charset="2"/>
              </a:rPr>
              <a:t>: art. 40 (equilíbrio financeiro e atuarial como princípio estruturante dos RPPS) e art. 249 (fundos previdenciários de bens, ativos e direitos).</a:t>
            </a:r>
            <a:endParaRPr lang="pt-BR" altLang="pt-BR" sz="2400" b="1" u="sng" dirty="0" smtClean="0">
              <a:sym typeface="Wingdings" panose="05000000000000000000" pitchFamily="2" charset="2"/>
            </a:endParaRPr>
          </a:p>
          <a:p>
            <a:pPr algn="just">
              <a:lnSpc>
                <a:spcPct val="90000"/>
              </a:lnSpc>
              <a:buFont typeface="Wingdings" pitchFamily="2" charset="2"/>
              <a:buChar char="à"/>
              <a:defRPr/>
            </a:pPr>
            <a:r>
              <a:rPr lang="pt-BR" altLang="pt-BR" sz="2400" b="1" u="sng" dirty="0" smtClean="0">
                <a:sym typeface="Wingdings" panose="05000000000000000000" pitchFamily="2" charset="2"/>
              </a:rPr>
              <a:t>Lei nº 9.717/1998</a:t>
            </a:r>
            <a:r>
              <a:rPr lang="pt-BR" altLang="pt-BR" sz="2400" dirty="0" smtClean="0">
                <a:sym typeface="Wingdings" panose="05000000000000000000" pitchFamily="2" charset="2"/>
              </a:rPr>
              <a:t>: art. 1º (organização com base em normas de contabilidade e atuária) e art. 9º (atribuição da União, por meio do MPS, para exercer a orientação, supervisão e acompanhamento dos RPPS e estabelecer os parâmetros e diretrizes gerais para sua organização e funcionamento).</a:t>
            </a:r>
          </a:p>
          <a:p>
            <a:pPr algn="just">
              <a:lnSpc>
                <a:spcPct val="90000"/>
              </a:lnSpc>
              <a:buFont typeface="Wingdings" pitchFamily="2" charset="2"/>
              <a:buChar char="à"/>
              <a:defRPr/>
            </a:pPr>
            <a:r>
              <a:rPr lang="pt-BR" altLang="pt-BR" sz="2400" b="1" u="sng" dirty="0" smtClean="0">
                <a:sym typeface="Wingdings" panose="05000000000000000000" pitchFamily="2" charset="2"/>
              </a:rPr>
              <a:t>Lei de Responsabilidade Fiscal - LRF (LC nº 101/2000)</a:t>
            </a:r>
            <a:r>
              <a:rPr lang="pt-BR" altLang="pt-BR" sz="2400" dirty="0" smtClean="0">
                <a:sym typeface="Wingdings" panose="05000000000000000000" pitchFamily="2" charset="2"/>
              </a:rPr>
              <a:t>: art. 69 reitera necessidade de observância do equilíbrio financeiro e atuarial, segundos normas gerais de contabilidade e atuária.</a:t>
            </a:r>
          </a:p>
        </p:txBody>
      </p:sp>
    </p:spTree>
    <p:extLst>
      <p:ext uri="{BB962C8B-B14F-4D97-AF65-F5344CB8AC3E}">
        <p14:creationId xmlns:p14="http://schemas.microsoft.com/office/powerpoint/2010/main" val="1724045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556792"/>
            <a:ext cx="9144000" cy="5085184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just">
              <a:lnSpc>
                <a:spcPct val="90000"/>
              </a:lnSpc>
              <a:buFont typeface="Wingdings" pitchFamily="2" charset="2"/>
              <a:buChar char="à"/>
              <a:defRPr/>
            </a:pPr>
            <a:r>
              <a:rPr lang="pt-BR" altLang="pt-BR" sz="2400" b="1" u="sng" dirty="0" smtClean="0">
                <a:sym typeface="Wingdings" panose="05000000000000000000" pitchFamily="2" charset="2"/>
              </a:rPr>
              <a:t>Decreto nº 3.788/2001</a:t>
            </a:r>
            <a:r>
              <a:rPr lang="pt-BR" altLang="pt-BR" sz="2400" dirty="0" smtClean="0">
                <a:sym typeface="Wingdings" panose="05000000000000000000" pitchFamily="2" charset="2"/>
              </a:rPr>
              <a:t>: Institui o Certificado de Regularidade Previdenciária - CRP, exigido para: recebimento de </a:t>
            </a:r>
            <a:r>
              <a:rPr lang="pt-BR" sz="2400" dirty="0" smtClean="0">
                <a:sym typeface="Wingdings" pitchFamily="2" charset="2"/>
              </a:rPr>
              <a:t>transferências </a:t>
            </a:r>
            <a:r>
              <a:rPr lang="pt-BR" sz="2400" dirty="0">
                <a:sym typeface="Wingdings" pitchFamily="2" charset="2"/>
              </a:rPr>
              <a:t>voluntárias de recursos </a:t>
            </a:r>
            <a:r>
              <a:rPr lang="pt-BR" sz="2400" dirty="0" smtClean="0">
                <a:sym typeface="Wingdings" pitchFamily="2" charset="2"/>
              </a:rPr>
              <a:t>da União; celebração de acordos, contratos e convênios; recebimento de empréstimos e financiamentos de </a:t>
            </a:r>
            <a:r>
              <a:rPr lang="pt-BR" sz="2400" dirty="0">
                <a:sym typeface="Wingdings" pitchFamily="2" charset="2"/>
              </a:rPr>
              <a:t>instituições financeiras </a:t>
            </a:r>
            <a:r>
              <a:rPr lang="pt-BR" sz="2400" dirty="0" smtClean="0">
                <a:sym typeface="Wingdings" pitchFamily="2" charset="2"/>
              </a:rPr>
              <a:t>federais; recebimento da compensação previdenciária com RGPS.</a:t>
            </a:r>
          </a:p>
          <a:p>
            <a:pPr algn="just">
              <a:lnSpc>
                <a:spcPct val="90000"/>
              </a:lnSpc>
              <a:buFont typeface="Wingdings" pitchFamily="2" charset="2"/>
              <a:buChar char="à"/>
              <a:defRPr/>
            </a:pPr>
            <a:r>
              <a:rPr lang="pt-BR" altLang="pt-BR" sz="2400" b="1" u="sng" dirty="0" smtClean="0">
                <a:sym typeface="Wingdings" panose="05000000000000000000" pitchFamily="2" charset="2"/>
              </a:rPr>
              <a:t>Portaria MPS nº 403/2008</a:t>
            </a:r>
            <a:r>
              <a:rPr lang="pt-BR" altLang="pt-BR" sz="2400" dirty="0" smtClean="0">
                <a:sym typeface="Wingdings" panose="05000000000000000000" pitchFamily="2" charset="2"/>
              </a:rPr>
              <a:t>: </a:t>
            </a:r>
          </a:p>
          <a:p>
            <a:pPr indent="12700" algn="just">
              <a:lnSpc>
                <a:spcPct val="90000"/>
              </a:lnSpc>
              <a:buFont typeface="Wingdings" pitchFamily="2" charset="2"/>
              <a:buChar char="à"/>
              <a:defRPr/>
            </a:pPr>
            <a:r>
              <a:rPr lang="pt-BR" sz="2400" dirty="0" smtClean="0">
                <a:sym typeface="Wingdings" pitchFamily="2" charset="2"/>
              </a:rPr>
              <a:t>Estabelece as normas gerais a serem observadas nas avaliações atuariais dos RPPS, os regimes financeiros aplicáveis e os parâmetros para as hipóteses atuariais</a:t>
            </a:r>
            <a:r>
              <a:rPr lang="pt-BR" altLang="pt-BR" sz="2400" dirty="0" smtClean="0">
                <a:sym typeface="Wingdings" panose="05000000000000000000" pitchFamily="2" charset="2"/>
              </a:rPr>
              <a:t>.</a:t>
            </a:r>
          </a:p>
          <a:p>
            <a:pPr indent="12700" algn="just">
              <a:lnSpc>
                <a:spcPct val="90000"/>
              </a:lnSpc>
              <a:buFont typeface="Wingdings" pitchFamily="2" charset="2"/>
              <a:buChar char="à"/>
              <a:defRPr/>
            </a:pPr>
            <a:r>
              <a:rPr lang="pt-BR" altLang="pt-BR" sz="2400" dirty="0" smtClean="0">
                <a:sym typeface="Wingdings" panose="05000000000000000000" pitchFamily="2" charset="2"/>
              </a:rPr>
              <a:t>Define alternativas para equacionamento do déficit atuarial, que podem ser adotadas individualmente ou de forma combinada: alíquota de contribuição suplementar; aportes de valores, bens ou direitos; segregação da massa.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836712"/>
            <a:ext cx="8229600" cy="58092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pt-BR" sz="2000" b="1" dirty="0" smtClean="0">
                <a:solidFill>
                  <a:schemeClr val="tx1"/>
                </a:solidFill>
              </a:rPr>
              <a:t>11 </a:t>
            </a:r>
            <a:r>
              <a:rPr lang="pt-BR" sz="2000" b="1" dirty="0">
                <a:solidFill>
                  <a:schemeClr val="tx1"/>
                </a:solidFill>
              </a:rPr>
              <a:t>- </a:t>
            </a:r>
            <a:r>
              <a:rPr lang="pt-BR" sz="2000" b="1" u="sng" dirty="0" smtClean="0">
                <a:solidFill>
                  <a:schemeClr val="tx1"/>
                </a:solidFill>
              </a:rPr>
              <a:t>A JUDICIALIZAÇÃO E O EQUILÍBRIO FINANCEIRO E ATUARIAL: AMEAÇA AOS FUNDOS PREVIDENCIÁRIOS</a:t>
            </a:r>
            <a:endParaRPr lang="pt-BR" altLang="pt-BR" sz="2000" b="1" u="sng" dirty="0" smtClean="0"/>
          </a:p>
        </p:txBody>
      </p:sp>
    </p:spTree>
    <p:extLst>
      <p:ext uri="{BB962C8B-B14F-4D97-AF65-F5344CB8AC3E}">
        <p14:creationId xmlns:p14="http://schemas.microsoft.com/office/powerpoint/2010/main" val="8256168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628800"/>
            <a:ext cx="9144000" cy="5040559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just">
              <a:lnSpc>
                <a:spcPct val="90000"/>
              </a:lnSpc>
              <a:buFont typeface="Wingdings" pitchFamily="2" charset="2"/>
              <a:buChar char="à"/>
              <a:defRPr/>
            </a:pPr>
            <a:r>
              <a:rPr lang="pt-BR" altLang="pt-BR" sz="2200" b="1" u="sng" dirty="0" smtClean="0">
                <a:sym typeface="Wingdings" panose="05000000000000000000" pitchFamily="2" charset="2"/>
              </a:rPr>
              <a:t>Segregação da massa</a:t>
            </a:r>
            <a:r>
              <a:rPr lang="pt-BR" altLang="pt-BR" sz="2200" dirty="0" smtClean="0">
                <a:sym typeface="Wingdings" panose="05000000000000000000" pitchFamily="2" charset="2"/>
              </a:rPr>
              <a:t>: Alternativa de equacionamento do déficit atuarial que consiste na separação dos segurados em dois grupos distintos:</a:t>
            </a:r>
          </a:p>
          <a:p>
            <a:pPr indent="20638" algn="just">
              <a:lnSpc>
                <a:spcPct val="90000"/>
              </a:lnSpc>
              <a:buFont typeface="Wingdings" pitchFamily="2" charset="2"/>
              <a:buChar char="à"/>
              <a:defRPr/>
            </a:pPr>
            <a:r>
              <a:rPr lang="pt-BR" altLang="pt-BR" sz="2200" u="sng" dirty="0" smtClean="0">
                <a:sym typeface="Wingdings" panose="05000000000000000000" pitchFamily="2" charset="2"/>
              </a:rPr>
              <a:t>Plano Previdenciário</a:t>
            </a:r>
            <a:r>
              <a:rPr lang="pt-BR" altLang="pt-BR" sz="2200" dirty="0" smtClean="0">
                <a:sym typeface="Wingdings" panose="05000000000000000000" pitchFamily="2" charset="2"/>
              </a:rPr>
              <a:t>:</a:t>
            </a:r>
          </a:p>
          <a:p>
            <a:pPr marL="631825" indent="20638" algn="just">
              <a:lnSpc>
                <a:spcPct val="90000"/>
              </a:lnSpc>
              <a:buFont typeface="Wingdings" pitchFamily="2" charset="2"/>
              <a:buChar char="à"/>
              <a:defRPr/>
            </a:pPr>
            <a:r>
              <a:rPr lang="pt-BR" altLang="pt-BR" sz="2200" dirty="0" smtClean="0">
                <a:sym typeface="Wingdings" panose="05000000000000000000" pitchFamily="2" charset="2"/>
              </a:rPr>
              <a:t>Alcança segurados com ingresso a partir de determinada data.</a:t>
            </a:r>
          </a:p>
          <a:p>
            <a:pPr marL="631825" indent="20638" algn="just">
              <a:lnSpc>
                <a:spcPct val="90000"/>
              </a:lnSpc>
              <a:buFont typeface="Wingdings" pitchFamily="2" charset="2"/>
              <a:buChar char="à"/>
              <a:defRPr/>
            </a:pPr>
            <a:r>
              <a:rPr lang="pt-BR" altLang="pt-BR" sz="2200" dirty="0" smtClean="0">
                <a:sym typeface="Wingdings" panose="05000000000000000000" pitchFamily="2" charset="2"/>
              </a:rPr>
              <a:t>Adota regime financeiro de capitalização coletiva.</a:t>
            </a:r>
          </a:p>
          <a:p>
            <a:pPr marL="631825" indent="20638" algn="just">
              <a:lnSpc>
                <a:spcPct val="90000"/>
              </a:lnSpc>
              <a:buFont typeface="Wingdings" pitchFamily="2" charset="2"/>
              <a:buChar char="à"/>
              <a:defRPr/>
            </a:pPr>
            <a:r>
              <a:rPr lang="pt-BR" altLang="pt-BR" sz="2200" dirty="0" smtClean="0">
                <a:sym typeface="Wingdings" panose="05000000000000000000" pitchFamily="2" charset="2"/>
              </a:rPr>
              <a:t>Tem superávits financeiros expressivos nos primeiros anos.</a:t>
            </a:r>
          </a:p>
          <a:p>
            <a:pPr indent="20638" algn="just">
              <a:lnSpc>
                <a:spcPct val="90000"/>
              </a:lnSpc>
              <a:buFont typeface="Wingdings" pitchFamily="2" charset="2"/>
              <a:buChar char="à"/>
              <a:defRPr/>
            </a:pPr>
            <a:r>
              <a:rPr lang="pt-BR" altLang="pt-BR" sz="2200" u="sng" dirty="0" smtClean="0">
                <a:sym typeface="Wingdings" panose="05000000000000000000" pitchFamily="2" charset="2"/>
              </a:rPr>
              <a:t>Plano Financeiro</a:t>
            </a:r>
            <a:r>
              <a:rPr lang="pt-BR" altLang="pt-BR" sz="2200" dirty="0" smtClean="0">
                <a:sym typeface="Wingdings" panose="05000000000000000000" pitchFamily="2" charset="2"/>
              </a:rPr>
              <a:t>:</a:t>
            </a:r>
          </a:p>
          <a:p>
            <a:pPr marL="631825" indent="20638" algn="just">
              <a:lnSpc>
                <a:spcPct val="90000"/>
              </a:lnSpc>
              <a:buFont typeface="Wingdings" pitchFamily="2" charset="2"/>
              <a:buChar char="à"/>
              <a:defRPr/>
            </a:pPr>
            <a:r>
              <a:rPr lang="pt-BR" altLang="pt-BR" sz="2200" dirty="0">
                <a:sym typeface="Wingdings" panose="05000000000000000000" pitchFamily="2" charset="2"/>
              </a:rPr>
              <a:t>Alcança segurados com ingresso </a:t>
            </a:r>
            <a:r>
              <a:rPr lang="pt-BR" altLang="pt-BR" sz="2200" dirty="0" smtClean="0">
                <a:sym typeface="Wingdings" panose="05000000000000000000" pitchFamily="2" charset="2"/>
              </a:rPr>
              <a:t>até determinada data (grupo fechado, com segurados mais antigos).</a:t>
            </a:r>
            <a:endParaRPr lang="pt-BR" altLang="pt-BR" sz="2200" dirty="0">
              <a:sym typeface="Wingdings" panose="05000000000000000000" pitchFamily="2" charset="2"/>
            </a:endParaRPr>
          </a:p>
          <a:p>
            <a:pPr marL="631825" indent="20638" algn="just">
              <a:lnSpc>
                <a:spcPct val="90000"/>
              </a:lnSpc>
              <a:buFont typeface="Wingdings" pitchFamily="2" charset="2"/>
              <a:buChar char="à"/>
              <a:defRPr/>
            </a:pPr>
            <a:r>
              <a:rPr lang="pt-BR" altLang="pt-BR" sz="2200" dirty="0">
                <a:sym typeface="Wingdings" panose="05000000000000000000" pitchFamily="2" charset="2"/>
              </a:rPr>
              <a:t>Adota regime financeiro de </a:t>
            </a:r>
            <a:r>
              <a:rPr lang="pt-BR" altLang="pt-BR" sz="2200" dirty="0" smtClean="0">
                <a:sym typeface="Wingdings" panose="05000000000000000000" pitchFamily="2" charset="2"/>
              </a:rPr>
              <a:t>repartição simples (não forma reservas).</a:t>
            </a:r>
            <a:endParaRPr lang="pt-BR" altLang="pt-BR" sz="2200" dirty="0">
              <a:sym typeface="Wingdings" panose="05000000000000000000" pitchFamily="2" charset="2"/>
            </a:endParaRPr>
          </a:p>
          <a:p>
            <a:pPr marL="631825" indent="20638" algn="just">
              <a:lnSpc>
                <a:spcPct val="90000"/>
              </a:lnSpc>
              <a:buFont typeface="Wingdings" pitchFamily="2" charset="2"/>
              <a:buChar char="à"/>
              <a:defRPr/>
            </a:pPr>
            <a:r>
              <a:rPr lang="pt-BR" altLang="pt-BR" sz="2200" dirty="0">
                <a:sym typeface="Wingdings" panose="05000000000000000000" pitchFamily="2" charset="2"/>
              </a:rPr>
              <a:t>Tem </a:t>
            </a:r>
            <a:r>
              <a:rPr lang="pt-BR" altLang="pt-BR" sz="2200" dirty="0" smtClean="0">
                <a:sym typeface="Wingdings" panose="05000000000000000000" pitchFamily="2" charset="2"/>
              </a:rPr>
              <a:t>déficits </a:t>
            </a:r>
            <a:r>
              <a:rPr lang="pt-BR" altLang="pt-BR" sz="2200" dirty="0">
                <a:sym typeface="Wingdings" panose="05000000000000000000" pitchFamily="2" charset="2"/>
              </a:rPr>
              <a:t>financeiros expressivos </a:t>
            </a:r>
            <a:r>
              <a:rPr lang="pt-BR" altLang="pt-BR" sz="2200" dirty="0" smtClean="0">
                <a:sym typeface="Wingdings" panose="05000000000000000000" pitchFamily="2" charset="2"/>
              </a:rPr>
              <a:t>e crescentes nos </a:t>
            </a:r>
            <a:r>
              <a:rPr lang="pt-BR" altLang="pt-BR" sz="2200" dirty="0">
                <a:sym typeface="Wingdings" panose="05000000000000000000" pitchFamily="2" charset="2"/>
              </a:rPr>
              <a:t>primeiros </a:t>
            </a:r>
            <a:r>
              <a:rPr lang="pt-BR" altLang="pt-BR" sz="2200" dirty="0" smtClean="0">
                <a:sym typeface="Wingdings" panose="05000000000000000000" pitchFamily="2" charset="2"/>
              </a:rPr>
              <a:t>anos</a:t>
            </a:r>
            <a:r>
              <a:rPr lang="pt-BR" altLang="pt-BR" sz="2200" dirty="0">
                <a:sym typeface="Wingdings" panose="05000000000000000000" pitchFamily="2" charset="2"/>
              </a:rPr>
              <a:t> </a:t>
            </a:r>
            <a:r>
              <a:rPr lang="pt-BR" altLang="pt-BR" sz="2200" dirty="0" smtClean="0">
                <a:sym typeface="Wingdings" panose="05000000000000000000" pitchFamily="2" charset="2"/>
              </a:rPr>
              <a:t>(custo de transição).</a:t>
            </a:r>
            <a:endParaRPr lang="pt-BR" altLang="pt-BR" sz="2200" dirty="0">
              <a:sym typeface="Wingdings" panose="05000000000000000000" pitchFamily="2" charset="2"/>
            </a:endParaRP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836712"/>
            <a:ext cx="8229600" cy="58092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pt-BR" sz="2000" b="1" dirty="0" smtClean="0">
                <a:solidFill>
                  <a:schemeClr val="tx1"/>
                </a:solidFill>
              </a:rPr>
              <a:t>11 </a:t>
            </a:r>
            <a:r>
              <a:rPr lang="pt-BR" sz="2000" b="1" dirty="0">
                <a:solidFill>
                  <a:schemeClr val="tx1"/>
                </a:solidFill>
              </a:rPr>
              <a:t>- </a:t>
            </a:r>
            <a:r>
              <a:rPr lang="pt-BR" sz="2000" b="1" u="sng" dirty="0" smtClean="0">
                <a:solidFill>
                  <a:schemeClr val="tx1"/>
                </a:solidFill>
              </a:rPr>
              <a:t>A JUDICIALIZAÇÃO E O EQUILÍBRIO FINANCEIRO E ATUARIAL: AMEAÇA AOS FUNDOS PREVIDENCIÁRIOS</a:t>
            </a:r>
            <a:endParaRPr lang="pt-BR" altLang="pt-BR" sz="2000" b="1" u="sng" dirty="0" smtClean="0"/>
          </a:p>
        </p:txBody>
      </p:sp>
    </p:spTree>
    <p:extLst>
      <p:ext uri="{BB962C8B-B14F-4D97-AF65-F5344CB8AC3E}">
        <p14:creationId xmlns:p14="http://schemas.microsoft.com/office/powerpoint/2010/main" val="29578789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556792"/>
            <a:ext cx="9144000" cy="5085184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just">
              <a:lnSpc>
                <a:spcPct val="90000"/>
              </a:lnSpc>
              <a:buFont typeface="Wingdings" pitchFamily="2" charset="2"/>
              <a:buChar char="à"/>
              <a:defRPr/>
            </a:pPr>
            <a:r>
              <a:rPr lang="pt-BR" altLang="pt-BR" sz="2300" b="1" u="sng" dirty="0" smtClean="0">
                <a:sym typeface="Wingdings" panose="05000000000000000000" pitchFamily="2" charset="2"/>
              </a:rPr>
              <a:t>Nota Técnica nº 03/2015/DRPSP/SPPS/MPS</a:t>
            </a:r>
            <a:r>
              <a:rPr lang="pt-BR" altLang="pt-BR" sz="2300" dirty="0" smtClean="0">
                <a:sym typeface="Wingdings" panose="05000000000000000000" pitchFamily="2" charset="2"/>
              </a:rPr>
              <a:t>:</a:t>
            </a:r>
          </a:p>
          <a:p>
            <a:pPr indent="20638" algn="just">
              <a:lnSpc>
                <a:spcPct val="90000"/>
              </a:lnSpc>
              <a:buFont typeface="Wingdings" pitchFamily="2" charset="2"/>
              <a:buChar char="à"/>
              <a:defRPr/>
            </a:pPr>
            <a:r>
              <a:rPr lang="pt-BR" sz="2300" dirty="0" smtClean="0">
                <a:sym typeface="Wingdings" pitchFamily="2" charset="2"/>
              </a:rPr>
              <a:t>Diante das ameaças aos fundos previdenciários capitalizados dos RPPS, o MPS editou no dia 03 de março a Nota Técnica nº 03/2015, que contém os fundamentos técnicos e jurídicos sobre a necessidade de preservação dos recursos alocados a esses fundos</a:t>
            </a:r>
            <a:r>
              <a:rPr lang="pt-BR" altLang="pt-BR" sz="2300" dirty="0" smtClean="0">
                <a:sym typeface="Wingdings" panose="05000000000000000000" pitchFamily="2" charset="2"/>
              </a:rPr>
              <a:t>.</a:t>
            </a:r>
          </a:p>
          <a:p>
            <a:pPr indent="20638" algn="just">
              <a:lnSpc>
                <a:spcPct val="90000"/>
              </a:lnSpc>
              <a:buFont typeface="Wingdings" pitchFamily="2" charset="2"/>
              <a:buChar char="à"/>
              <a:defRPr/>
            </a:pPr>
            <a:r>
              <a:rPr lang="pt-BR" altLang="pt-BR" sz="2300" dirty="0">
                <a:sym typeface="Wingdings" panose="05000000000000000000" pitchFamily="2" charset="2"/>
              </a:rPr>
              <a:t>A partir do marco normativo do princípio do equilíbrio financeiro e atuarial, estabelecido na Constituição Federal, na Lei nº 9.717/1998, na LRF e nos demais atos normativos editados pelo MPS para supervisão dos RPPS e emissão do CRP, a Nota Técnica </a:t>
            </a:r>
            <a:r>
              <a:rPr lang="pt-BR" altLang="pt-BR" sz="2300" dirty="0" smtClean="0">
                <a:sym typeface="Wingdings" panose="05000000000000000000" pitchFamily="2" charset="2"/>
              </a:rPr>
              <a:t>aborda, dentre outros aspectos:</a:t>
            </a:r>
          </a:p>
          <a:p>
            <a:pPr marL="363538" indent="0" algn="just">
              <a:lnSpc>
                <a:spcPct val="90000"/>
              </a:lnSpc>
              <a:buFont typeface="+mj-lt"/>
              <a:buAutoNum type="arabicPeriod"/>
              <a:defRPr/>
            </a:pPr>
            <a:r>
              <a:rPr lang="pt-BR" altLang="pt-BR" sz="2300" dirty="0" smtClean="0">
                <a:sym typeface="Wingdings" panose="05000000000000000000" pitchFamily="2" charset="2"/>
              </a:rPr>
              <a:t> Necessidade dos RPPS serem organizados segundo </a:t>
            </a:r>
            <a:r>
              <a:rPr lang="pt-BR" altLang="pt-BR" sz="2300" u="sng" dirty="0" smtClean="0">
                <a:sym typeface="Wingdings" panose="05000000000000000000" pitchFamily="2" charset="2"/>
              </a:rPr>
              <a:t>normas de contabilidade e atuária</a:t>
            </a:r>
            <a:r>
              <a:rPr lang="pt-BR" altLang="pt-BR" sz="2300" dirty="0" smtClean="0">
                <a:sym typeface="Wingdings" panose="05000000000000000000" pitchFamily="2" charset="2"/>
              </a:rPr>
              <a:t> e terem seus resultados apurados de acordo com os preceitos da ciência atuarial, com bases técnicas que evidenciem adequadamente as obrigações futuras.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836712"/>
            <a:ext cx="8229600" cy="58092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pt-BR" sz="2000" b="1" dirty="0" smtClean="0">
                <a:solidFill>
                  <a:schemeClr val="tx1"/>
                </a:solidFill>
              </a:rPr>
              <a:t>11 </a:t>
            </a:r>
            <a:r>
              <a:rPr lang="pt-BR" sz="2000" b="1" dirty="0">
                <a:solidFill>
                  <a:schemeClr val="tx1"/>
                </a:solidFill>
              </a:rPr>
              <a:t>- </a:t>
            </a:r>
            <a:r>
              <a:rPr lang="pt-BR" sz="2000" b="1" u="sng" dirty="0" smtClean="0">
                <a:solidFill>
                  <a:schemeClr val="tx1"/>
                </a:solidFill>
              </a:rPr>
              <a:t>A JUDICIALIZAÇÃO E O EQUILÍBRIO FINANCEIRO E ATUARIAL: AMEAÇA AOS FUNDOS PREVIDENCIÁRIOS</a:t>
            </a:r>
            <a:endParaRPr lang="pt-BR" altLang="pt-BR" sz="2000" b="1" u="sng" dirty="0" smtClean="0"/>
          </a:p>
        </p:txBody>
      </p:sp>
    </p:spTree>
    <p:extLst>
      <p:ext uri="{BB962C8B-B14F-4D97-AF65-F5344CB8AC3E}">
        <p14:creationId xmlns:p14="http://schemas.microsoft.com/office/powerpoint/2010/main" val="28127380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-5198" y="1417638"/>
            <a:ext cx="9144000" cy="5237133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44000" indent="0" algn="just">
              <a:lnSpc>
                <a:spcPct val="90000"/>
              </a:lnSpc>
              <a:buFont typeface="+mj-lt"/>
              <a:buAutoNum type="arabicPeriod" startAt="2"/>
              <a:defRPr/>
            </a:pPr>
            <a:r>
              <a:rPr lang="pt-BR" altLang="pt-BR" sz="2400" dirty="0" smtClean="0">
                <a:sym typeface="Wingdings" panose="05000000000000000000" pitchFamily="2" charset="2"/>
              </a:rPr>
              <a:t> </a:t>
            </a:r>
            <a:r>
              <a:rPr lang="pt-BR" altLang="pt-BR" sz="2150" dirty="0" smtClean="0">
                <a:sym typeface="Wingdings" panose="05000000000000000000" pitchFamily="2" charset="2"/>
              </a:rPr>
              <a:t>Conformidade do equilíbrio financeiro e atuarial dos RPPS, baseado na capitalização, com os </a:t>
            </a:r>
            <a:r>
              <a:rPr lang="pt-BR" altLang="pt-BR" sz="2150" u="sng" dirty="0" smtClean="0">
                <a:sym typeface="Wingdings" panose="05000000000000000000" pitchFamily="2" charset="2"/>
              </a:rPr>
              <a:t>princípios da eficiência e economicidade</a:t>
            </a:r>
            <a:r>
              <a:rPr lang="pt-BR" altLang="pt-BR" sz="2150" dirty="0" smtClean="0">
                <a:sym typeface="Wingdings" panose="05000000000000000000" pitchFamily="2" charset="2"/>
              </a:rPr>
              <a:t> na aplicação dos recursos públicos.</a:t>
            </a:r>
          </a:p>
          <a:p>
            <a:pPr marL="144000" indent="0" algn="just">
              <a:lnSpc>
                <a:spcPct val="90000"/>
              </a:lnSpc>
              <a:buFont typeface="+mj-lt"/>
              <a:buAutoNum type="arabicPeriod" startAt="2"/>
              <a:defRPr/>
            </a:pPr>
            <a:r>
              <a:rPr lang="pt-BR" altLang="pt-BR" sz="2150" dirty="0" smtClean="0">
                <a:sym typeface="Wingdings" panose="05000000000000000000" pitchFamily="2" charset="2"/>
              </a:rPr>
              <a:t> Necessidade do equilíbrio financeiro e atuarial ser concretizado por meio de </a:t>
            </a:r>
            <a:r>
              <a:rPr lang="pt-BR" altLang="pt-BR" sz="2150" u="sng" dirty="0" smtClean="0">
                <a:sym typeface="Wingdings" panose="05000000000000000000" pitchFamily="2" charset="2"/>
              </a:rPr>
              <a:t>política pública de Estado</a:t>
            </a:r>
            <a:r>
              <a:rPr lang="pt-BR" altLang="pt-BR" sz="2150" dirty="0" smtClean="0">
                <a:sym typeface="Wingdings" panose="05000000000000000000" pitchFamily="2" charset="2"/>
              </a:rPr>
              <a:t>, que possibilita a gestão e o planejamento da atuação governamental com perspectiva de longo prazo, que assegure contas públicas saudáveis.</a:t>
            </a:r>
          </a:p>
          <a:p>
            <a:pPr marL="144000" indent="0" algn="just">
              <a:lnSpc>
                <a:spcPct val="90000"/>
              </a:lnSpc>
              <a:buFont typeface="+mj-lt"/>
              <a:buAutoNum type="arabicPeriod" startAt="2"/>
              <a:defRPr/>
            </a:pPr>
            <a:r>
              <a:rPr lang="pt-BR" altLang="pt-BR" sz="2150" dirty="0" smtClean="0">
                <a:sym typeface="Wingdings" panose="05000000000000000000" pitchFamily="2" charset="2"/>
              </a:rPr>
              <a:t> Obrigatoriedade da criação dos </a:t>
            </a:r>
            <a:r>
              <a:rPr lang="pt-BR" altLang="pt-BR" sz="2150" u="sng" dirty="0" smtClean="0">
                <a:sym typeface="Wingdings" panose="05000000000000000000" pitchFamily="2" charset="2"/>
              </a:rPr>
              <a:t>fundos previdenciários capitalizados</a:t>
            </a:r>
            <a:r>
              <a:rPr lang="pt-BR" altLang="pt-BR" sz="2150" dirty="0" smtClean="0">
                <a:sym typeface="Wingdings" panose="05000000000000000000" pitchFamily="2" charset="2"/>
              </a:rPr>
              <a:t> e da manutenção da vinculação dos recursos neles alocados a sua destinação original.</a:t>
            </a:r>
          </a:p>
          <a:p>
            <a:pPr marL="144000" indent="0" algn="just">
              <a:lnSpc>
                <a:spcPct val="90000"/>
              </a:lnSpc>
              <a:buFont typeface="+mj-lt"/>
              <a:buAutoNum type="arabicPeriod" startAt="2"/>
              <a:defRPr/>
            </a:pPr>
            <a:r>
              <a:rPr lang="pt-BR" altLang="pt-BR" sz="2150" dirty="0" smtClean="0">
                <a:sym typeface="Wingdings" panose="05000000000000000000" pitchFamily="2" charset="2"/>
              </a:rPr>
              <a:t> Criação do </a:t>
            </a:r>
            <a:r>
              <a:rPr lang="pt-BR" altLang="pt-BR" sz="2150" u="sng" dirty="0" smtClean="0">
                <a:sym typeface="Wingdings" panose="05000000000000000000" pitchFamily="2" charset="2"/>
              </a:rPr>
              <a:t>regime de previdência complementar</a:t>
            </a:r>
            <a:r>
              <a:rPr lang="pt-BR" altLang="pt-BR" sz="2150" dirty="0" smtClean="0">
                <a:sym typeface="Wingdings" panose="05000000000000000000" pitchFamily="2" charset="2"/>
              </a:rPr>
              <a:t> contribui para o equilíbrio do RPPS, mas não afasta necessidade de manutenção do fundo previdenciário.</a:t>
            </a:r>
          </a:p>
          <a:p>
            <a:pPr marL="144000" indent="0" algn="just">
              <a:lnSpc>
                <a:spcPct val="90000"/>
              </a:lnSpc>
              <a:buFont typeface="+mj-lt"/>
              <a:buAutoNum type="arabicPeriod" startAt="2"/>
              <a:defRPr/>
            </a:pPr>
            <a:r>
              <a:rPr lang="pt-BR" altLang="pt-BR" sz="2150" dirty="0" smtClean="0">
                <a:sym typeface="Wingdings" panose="05000000000000000000" pitchFamily="2" charset="2"/>
              </a:rPr>
              <a:t> </a:t>
            </a:r>
            <a:r>
              <a:rPr lang="pt-BR" altLang="pt-BR" sz="2150" u="sng" dirty="0" smtClean="0">
                <a:sym typeface="Wingdings" panose="05000000000000000000" pitchFamily="2" charset="2"/>
              </a:rPr>
              <a:t>Risco</a:t>
            </a:r>
            <a:r>
              <a:rPr lang="pt-BR" altLang="pt-BR" sz="2150" dirty="0" smtClean="0">
                <a:sym typeface="Wingdings" panose="05000000000000000000" pitchFamily="2" charset="2"/>
              </a:rPr>
              <a:t> que o desfazimento da segregação da massa e a unificação dos planos previdenciário e financeiro representa para a </a:t>
            </a:r>
            <a:r>
              <a:rPr lang="pt-BR" altLang="pt-BR" sz="2150" u="sng" dirty="0" smtClean="0">
                <a:sym typeface="Wingdings" panose="05000000000000000000" pitchFamily="2" charset="2"/>
              </a:rPr>
              <a:t>sustentabilidade dos RPPS</a:t>
            </a:r>
            <a:r>
              <a:rPr lang="pt-BR" altLang="pt-BR" sz="2150" dirty="0" smtClean="0">
                <a:sym typeface="Wingdings" panose="05000000000000000000" pitchFamily="2" charset="2"/>
              </a:rPr>
              <a:t> e para o </a:t>
            </a:r>
            <a:r>
              <a:rPr lang="pt-BR" altLang="pt-BR" sz="2150" u="sng" dirty="0" smtClean="0">
                <a:sym typeface="Wingdings" panose="05000000000000000000" pitchFamily="2" charset="2"/>
              </a:rPr>
              <a:t>equilíbrio das contas públicas</a:t>
            </a:r>
            <a:r>
              <a:rPr lang="pt-BR" altLang="pt-BR" sz="2150" dirty="0" smtClean="0">
                <a:sym typeface="Wingdings" panose="05000000000000000000" pitchFamily="2" charset="2"/>
              </a:rPr>
              <a:t>.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764704"/>
            <a:ext cx="8229600" cy="65293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pt-BR" sz="2000" b="1" dirty="0" smtClean="0">
                <a:solidFill>
                  <a:schemeClr val="tx1"/>
                </a:solidFill>
              </a:rPr>
              <a:t>11 </a:t>
            </a:r>
            <a:r>
              <a:rPr lang="pt-BR" sz="2000" b="1" dirty="0">
                <a:solidFill>
                  <a:schemeClr val="tx1"/>
                </a:solidFill>
              </a:rPr>
              <a:t>- </a:t>
            </a:r>
            <a:r>
              <a:rPr lang="pt-BR" sz="2000" b="1" u="sng" dirty="0" smtClean="0">
                <a:solidFill>
                  <a:schemeClr val="tx1"/>
                </a:solidFill>
              </a:rPr>
              <a:t>A JUDICIALIZAÇÃO E O EQUILÍBRIO FINANCEIRO E ATUARIAL: AMEAÇA AOS FUNDOS PREVIDENCIÁRIOS</a:t>
            </a:r>
            <a:endParaRPr lang="pt-BR" altLang="pt-BR" sz="2000" b="1" u="sng" dirty="0" smtClean="0"/>
          </a:p>
        </p:txBody>
      </p:sp>
    </p:spTree>
    <p:extLst>
      <p:ext uri="{BB962C8B-B14F-4D97-AF65-F5344CB8AC3E}">
        <p14:creationId xmlns:p14="http://schemas.microsoft.com/office/powerpoint/2010/main" val="14648922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0" y="1700808"/>
            <a:ext cx="9153754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b="1" u="sng" dirty="0" smtClean="0">
                <a:latin typeface="+mj-lt"/>
              </a:rPr>
              <a:t>CASO CONCRETO - MINAS GERAIS</a:t>
            </a:r>
          </a:p>
          <a:p>
            <a:pPr algn="just"/>
            <a:endParaRPr lang="pt-BR" sz="600" dirty="0" smtClean="0">
              <a:latin typeface="+mj-lt"/>
            </a:endParaRPr>
          </a:p>
          <a:p>
            <a:pPr marL="174625" indent="-174625" algn="just">
              <a:buFont typeface="Arial" pitchFamily="34" charset="0"/>
              <a:buChar char="•"/>
            </a:pPr>
            <a:r>
              <a:rPr lang="pt-BR" dirty="0" smtClean="0">
                <a:latin typeface="+mj-lt"/>
              </a:rPr>
              <a:t>A Lei Complementar nº 64/2002 adotou a segregação </a:t>
            </a:r>
            <a:r>
              <a:rPr lang="pt-BR" dirty="0">
                <a:latin typeface="+mj-lt"/>
              </a:rPr>
              <a:t>da </a:t>
            </a:r>
            <a:r>
              <a:rPr lang="pt-BR" dirty="0" smtClean="0">
                <a:latin typeface="+mj-lt"/>
              </a:rPr>
              <a:t>massa, criando o Fundo </a:t>
            </a:r>
            <a:r>
              <a:rPr lang="pt-BR" dirty="0">
                <a:latin typeface="+mj-lt"/>
              </a:rPr>
              <a:t>Financeiro - </a:t>
            </a:r>
            <a:r>
              <a:rPr lang="pt-BR" dirty="0" smtClean="0">
                <a:latin typeface="+mj-lt"/>
              </a:rPr>
              <a:t>FUNFIP (admitidos até 2001) e </a:t>
            </a:r>
            <a:r>
              <a:rPr lang="pt-BR" dirty="0">
                <a:latin typeface="+mj-lt"/>
              </a:rPr>
              <a:t>o Fundo Previdenciário - FUNPEMG </a:t>
            </a:r>
            <a:r>
              <a:rPr lang="pt-BR" dirty="0" smtClean="0">
                <a:latin typeface="+mj-lt"/>
              </a:rPr>
              <a:t>(admitidos a partir de 2002).</a:t>
            </a:r>
          </a:p>
          <a:p>
            <a:pPr marL="174625" indent="-174625" algn="just">
              <a:buFont typeface="Arial" pitchFamily="34" charset="0"/>
              <a:buChar char="•"/>
            </a:pPr>
            <a:r>
              <a:rPr lang="pt-BR" dirty="0" smtClean="0">
                <a:latin typeface="+mj-lt"/>
              </a:rPr>
              <a:t>No </a:t>
            </a:r>
            <a:r>
              <a:rPr lang="pt-BR" dirty="0">
                <a:latin typeface="+mj-lt"/>
              </a:rPr>
              <a:t>final de 2013 o FUNPEMG possuía um patrimônio </a:t>
            </a:r>
            <a:r>
              <a:rPr lang="pt-BR" dirty="0" smtClean="0">
                <a:latin typeface="+mj-lt"/>
              </a:rPr>
              <a:t>de </a:t>
            </a:r>
            <a:r>
              <a:rPr lang="pt-BR" b="1" u="sng" dirty="0">
                <a:solidFill>
                  <a:srgbClr val="FF0000"/>
                </a:solidFill>
                <a:latin typeface="+mj-lt"/>
              </a:rPr>
              <a:t>R$ 3,3 bilhões</a:t>
            </a:r>
            <a:r>
              <a:rPr lang="pt-BR" dirty="0">
                <a:latin typeface="+mj-lt"/>
              </a:rPr>
              <a:t>, </a:t>
            </a:r>
            <a:r>
              <a:rPr lang="pt-BR" dirty="0" smtClean="0">
                <a:latin typeface="+mj-lt"/>
              </a:rPr>
              <a:t>para pagamento de </a:t>
            </a:r>
            <a:r>
              <a:rPr lang="pt-BR" dirty="0">
                <a:latin typeface="+mj-lt"/>
              </a:rPr>
              <a:t>benefícios </a:t>
            </a:r>
            <a:r>
              <a:rPr lang="pt-BR" dirty="0" smtClean="0">
                <a:latin typeface="+mj-lt"/>
              </a:rPr>
              <a:t>aos </a:t>
            </a:r>
            <a:r>
              <a:rPr lang="pt-BR" dirty="0">
                <a:latin typeface="+mj-lt"/>
              </a:rPr>
              <a:t>servidores a ele vinculados</a:t>
            </a:r>
            <a:r>
              <a:rPr lang="pt-BR" dirty="0" smtClean="0">
                <a:latin typeface="+mj-lt"/>
              </a:rPr>
              <a:t>.</a:t>
            </a:r>
          </a:p>
          <a:p>
            <a:pPr marL="174625" indent="-174625" algn="just">
              <a:buFont typeface="Arial" pitchFamily="34" charset="0"/>
              <a:buChar char="•"/>
            </a:pPr>
            <a:r>
              <a:rPr lang="pt-BR" dirty="0" smtClean="0">
                <a:latin typeface="+mj-lt"/>
              </a:rPr>
              <a:t>A Lei Complementar </a:t>
            </a:r>
            <a:r>
              <a:rPr lang="pt-BR" dirty="0">
                <a:latin typeface="+mj-lt"/>
              </a:rPr>
              <a:t>nº </a:t>
            </a:r>
            <a:r>
              <a:rPr lang="pt-BR" dirty="0" smtClean="0">
                <a:latin typeface="+mj-lt"/>
              </a:rPr>
              <a:t>131/2013 extinguiu </a:t>
            </a:r>
            <a:r>
              <a:rPr lang="pt-BR" dirty="0">
                <a:latin typeface="+mj-lt"/>
              </a:rPr>
              <a:t>o </a:t>
            </a:r>
            <a:r>
              <a:rPr lang="pt-BR" dirty="0" smtClean="0">
                <a:latin typeface="+mj-lt"/>
              </a:rPr>
              <a:t>FUNPEMG e transferiu </a:t>
            </a:r>
            <a:r>
              <a:rPr lang="pt-BR" dirty="0">
                <a:latin typeface="+mj-lt"/>
              </a:rPr>
              <a:t>todos os seus recursos </a:t>
            </a:r>
            <a:r>
              <a:rPr lang="pt-BR" dirty="0" smtClean="0">
                <a:latin typeface="+mj-lt"/>
              </a:rPr>
              <a:t>para o FUNFIP.</a:t>
            </a:r>
          </a:p>
          <a:p>
            <a:pPr marL="174625" indent="-174625" algn="just">
              <a:buFont typeface="Arial" pitchFamily="34" charset="0"/>
              <a:buChar char="•"/>
            </a:pPr>
            <a:r>
              <a:rPr lang="pt-BR" dirty="0">
                <a:latin typeface="+mj-lt"/>
              </a:rPr>
              <a:t>Os recursos do FUNPEMG </a:t>
            </a:r>
            <a:r>
              <a:rPr lang="pt-BR" b="1" u="sng" dirty="0">
                <a:latin typeface="+mj-lt"/>
              </a:rPr>
              <a:t>foram quase totalmente consumidos em 2014</a:t>
            </a:r>
            <a:r>
              <a:rPr lang="pt-BR" dirty="0">
                <a:latin typeface="+mj-lt"/>
              </a:rPr>
              <a:t>, aliviando o caixa do Tesouro num primeiro momento, porém transferindo para o futuro o equacionamento do déficit atuarial</a:t>
            </a:r>
            <a:r>
              <a:rPr lang="pt-BR" dirty="0" smtClean="0">
                <a:latin typeface="+mj-lt"/>
              </a:rPr>
              <a:t>.</a:t>
            </a:r>
          </a:p>
          <a:p>
            <a:pPr marL="174625" indent="-174625" algn="just">
              <a:buFont typeface="Arial" pitchFamily="34" charset="0"/>
              <a:buChar char="•"/>
            </a:pPr>
            <a:r>
              <a:rPr lang="pt-BR" dirty="0">
                <a:latin typeface="+mj-lt"/>
              </a:rPr>
              <a:t>O Estado de MG ingressou no STF com a Ação Cautelar - AC nº 3562 e obteve </a:t>
            </a:r>
            <a:r>
              <a:rPr lang="pt-BR" dirty="0" smtClean="0">
                <a:latin typeface="+mj-lt"/>
              </a:rPr>
              <a:t>liminar </a:t>
            </a:r>
            <a:r>
              <a:rPr lang="pt-BR" dirty="0">
                <a:latin typeface="+mj-lt"/>
              </a:rPr>
              <a:t>que permitiu a emissão do CRP em 14/04/2014.</a:t>
            </a:r>
          </a:p>
          <a:p>
            <a:pPr marL="174625" indent="-174625" algn="just">
              <a:buFont typeface="Arial" pitchFamily="34" charset="0"/>
              <a:buChar char="•"/>
            </a:pPr>
            <a:r>
              <a:rPr lang="pt-BR" dirty="0">
                <a:latin typeface="+mj-lt"/>
              </a:rPr>
              <a:t>Desde o dia 12/04/2015 o Estado de MG está sem o CRP, por possuir outras irregularidades não amparadas pela </a:t>
            </a:r>
            <a:r>
              <a:rPr lang="pt-BR" dirty="0" smtClean="0">
                <a:latin typeface="+mj-lt"/>
              </a:rPr>
              <a:t>liminar</a:t>
            </a:r>
            <a:r>
              <a:rPr lang="pt-BR" dirty="0" smtClean="0">
                <a:latin typeface="+mj-lt"/>
              </a:rPr>
              <a:t>.</a:t>
            </a:r>
            <a:endParaRPr lang="pt-BR" dirty="0" smtClean="0">
              <a:latin typeface="+mj-lt"/>
            </a:endParaRP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683568" y="836712"/>
            <a:ext cx="8229600" cy="5809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pt-BR" sz="2000" b="1" kern="0" dirty="0" smtClean="0">
                <a:solidFill>
                  <a:schemeClr val="tx1"/>
                </a:solidFill>
              </a:rPr>
              <a:t>11 - </a:t>
            </a:r>
            <a:r>
              <a:rPr lang="pt-BR" sz="2000" b="1" u="sng" kern="0" dirty="0" smtClean="0">
                <a:solidFill>
                  <a:schemeClr val="tx1"/>
                </a:solidFill>
              </a:rPr>
              <a:t>A JUDICIALIZAÇÃO E O EQUILÍBRIO FINANCEIRO E ATUARIAL: AMEAÇA AOS FUNDOS PREVIDENCIÁRIOS</a:t>
            </a:r>
            <a:endParaRPr lang="pt-BR" altLang="pt-BR" sz="2000" b="1" u="sng" kern="0" dirty="0" smtClean="0"/>
          </a:p>
        </p:txBody>
      </p:sp>
    </p:spTree>
    <p:extLst>
      <p:ext uri="{BB962C8B-B14F-4D97-AF65-F5344CB8AC3E}">
        <p14:creationId xmlns:p14="http://schemas.microsoft.com/office/powerpoint/2010/main" val="1756317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836712"/>
            <a:ext cx="8229600" cy="58092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pt-BR" sz="2000" b="1" dirty="0" smtClean="0">
                <a:solidFill>
                  <a:schemeClr val="tx1"/>
                </a:solidFill>
              </a:rPr>
              <a:t>11 </a:t>
            </a:r>
            <a:r>
              <a:rPr lang="pt-BR" sz="2000" b="1" dirty="0">
                <a:solidFill>
                  <a:schemeClr val="tx1"/>
                </a:solidFill>
              </a:rPr>
              <a:t>- </a:t>
            </a:r>
            <a:r>
              <a:rPr lang="pt-BR" sz="2000" b="1" u="sng" dirty="0" smtClean="0">
                <a:solidFill>
                  <a:schemeClr val="tx1"/>
                </a:solidFill>
              </a:rPr>
              <a:t>A JUDICIALIZAÇÃO E O EQUILÍBRIO FINANCEIRO E ATUARIAL: AMEAÇA AOS FUNDOS PREVIDENCIÁRIOS</a:t>
            </a:r>
            <a:endParaRPr lang="pt-BR" altLang="pt-BR" sz="2000" b="1" u="sng" dirty="0" smtClean="0"/>
          </a:p>
        </p:txBody>
      </p:sp>
      <p:sp>
        <p:nvSpPr>
          <p:cNvPr id="5" name="Retângulo 4"/>
          <p:cNvSpPr/>
          <p:nvPr/>
        </p:nvSpPr>
        <p:spPr>
          <a:xfrm>
            <a:off x="53752" y="1700808"/>
            <a:ext cx="9036496" cy="46782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pt-BR" sz="2100" b="1" u="sng" dirty="0" smtClean="0">
                <a:solidFill>
                  <a:srgbClr val="000000"/>
                </a:solidFill>
                <a:latin typeface="+mj-lt"/>
              </a:rPr>
              <a:t>CASO CONCRETO </a:t>
            </a:r>
            <a:r>
              <a:rPr lang="pt-BR" sz="2100" b="1" u="sng" dirty="0">
                <a:solidFill>
                  <a:srgbClr val="000000"/>
                </a:solidFill>
                <a:latin typeface="+mj-lt"/>
              </a:rPr>
              <a:t>- </a:t>
            </a:r>
            <a:r>
              <a:rPr lang="pt-BR" sz="2100" b="1" u="sng" dirty="0" smtClean="0">
                <a:solidFill>
                  <a:srgbClr val="000000"/>
                </a:solidFill>
                <a:latin typeface="+mj-lt"/>
              </a:rPr>
              <a:t>RIO GRANDE DO NORTE</a:t>
            </a:r>
            <a:endParaRPr lang="pt-BR" sz="2100" b="1" u="sng" dirty="0">
              <a:solidFill>
                <a:srgbClr val="000000"/>
              </a:solidFill>
              <a:latin typeface="+mj-lt"/>
            </a:endParaRPr>
          </a:p>
          <a:p>
            <a:pPr lvl="0" algn="just"/>
            <a:endParaRPr lang="pt-BR" sz="400" dirty="0">
              <a:solidFill>
                <a:srgbClr val="000000"/>
              </a:solidFill>
              <a:latin typeface="+mj-lt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pt-BR" sz="2100" dirty="0" smtClean="0">
                <a:latin typeface="+mj-lt"/>
              </a:rPr>
              <a:t>A Lei Complementar nº 308/2005 realizou a segregação </a:t>
            </a:r>
            <a:r>
              <a:rPr lang="pt-BR" sz="2100" dirty="0">
                <a:latin typeface="+mj-lt"/>
              </a:rPr>
              <a:t>da </a:t>
            </a:r>
            <a:r>
              <a:rPr lang="pt-BR" sz="2100" dirty="0" smtClean="0">
                <a:latin typeface="+mj-lt"/>
              </a:rPr>
              <a:t>massa com data de corte em 25/10/2005.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pt-BR" sz="2100" dirty="0" smtClean="0">
                <a:latin typeface="+mj-lt"/>
              </a:rPr>
              <a:t>Em outubro de 2014, o Fundo Previdenciário possuía um saldo de </a:t>
            </a:r>
            <a:r>
              <a:rPr lang="pt-BR" sz="2100" b="1" u="sng" dirty="0">
                <a:solidFill>
                  <a:srgbClr val="FF0000"/>
                </a:solidFill>
                <a:latin typeface="+mj-lt"/>
              </a:rPr>
              <a:t>R$ </a:t>
            </a:r>
            <a:r>
              <a:rPr lang="pt-BR" sz="2100" b="1" u="sng" dirty="0" smtClean="0">
                <a:solidFill>
                  <a:srgbClr val="FF0000"/>
                </a:solidFill>
                <a:latin typeface="+mj-lt"/>
              </a:rPr>
              <a:t>954 milhões</a:t>
            </a:r>
            <a:r>
              <a:rPr lang="pt-BR" sz="2100" dirty="0" smtClean="0">
                <a:latin typeface="+mj-lt"/>
              </a:rPr>
              <a:t>, para pagar benefícios dos </a:t>
            </a:r>
            <a:r>
              <a:rPr lang="pt-BR" sz="2100" dirty="0">
                <a:latin typeface="+mj-lt"/>
              </a:rPr>
              <a:t>servidores a ele vinculados</a:t>
            </a:r>
            <a:r>
              <a:rPr lang="pt-BR" sz="2100" dirty="0" smtClean="0">
                <a:latin typeface="+mj-lt"/>
              </a:rPr>
              <a:t>.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pt-BR" sz="2100" dirty="0" smtClean="0">
                <a:latin typeface="+mj-lt"/>
              </a:rPr>
              <a:t>A Lei Complementar </a:t>
            </a:r>
            <a:r>
              <a:rPr lang="pt-BR" sz="2100" dirty="0">
                <a:latin typeface="+mj-lt"/>
              </a:rPr>
              <a:t>nº </a:t>
            </a:r>
            <a:r>
              <a:rPr lang="pt-BR" sz="2100" dirty="0" smtClean="0">
                <a:latin typeface="+mj-lt"/>
              </a:rPr>
              <a:t>526/2014, de 18/12/2014, extinguiu </a:t>
            </a:r>
            <a:r>
              <a:rPr lang="pt-BR" sz="2100" dirty="0">
                <a:latin typeface="+mj-lt"/>
              </a:rPr>
              <a:t>o </a:t>
            </a:r>
            <a:r>
              <a:rPr lang="pt-BR" sz="2100" dirty="0" smtClean="0">
                <a:latin typeface="+mj-lt"/>
              </a:rPr>
              <a:t>Fundo Previdenciário e transferiu os seus </a:t>
            </a:r>
            <a:r>
              <a:rPr lang="pt-BR" sz="2100" dirty="0">
                <a:latin typeface="+mj-lt"/>
              </a:rPr>
              <a:t>recursos </a:t>
            </a:r>
            <a:r>
              <a:rPr lang="pt-BR" sz="2100" dirty="0" smtClean="0">
                <a:latin typeface="+mj-lt"/>
              </a:rPr>
              <a:t>para o Fundo Financeiro.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pt-BR" sz="2100" dirty="0" smtClean="0">
                <a:latin typeface="+mj-lt"/>
              </a:rPr>
              <a:t>No Demonstrativo das Aplicações e Investimentos dos Recursos - DAIR de abril de 2015 o saldo foi reduzido para </a:t>
            </a:r>
            <a:r>
              <a:rPr lang="pt-BR" sz="2100" b="1" u="sng" dirty="0" smtClean="0">
                <a:solidFill>
                  <a:srgbClr val="FF0000"/>
                </a:solidFill>
                <a:latin typeface="+mj-lt"/>
              </a:rPr>
              <a:t>R$ 637 milhões</a:t>
            </a:r>
            <a:r>
              <a:rPr lang="pt-BR" sz="2100" dirty="0" smtClean="0">
                <a:latin typeface="+mj-lt"/>
              </a:rPr>
              <a:t>.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pt-BR" sz="2100" dirty="0">
                <a:latin typeface="+mj-lt"/>
              </a:rPr>
              <a:t>O Estado do RN ingressou no STF com a Ação Cível Originária - ACO nº 2.634 e obteve decisão liminar, porém o CRP não foi emitido, por possuir outras irregularidades (não envio de demonstrativos obrigatórios e débito apurado em auditoria anterior).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pt-BR" sz="2100" dirty="0" smtClean="0">
                <a:latin typeface="+mj-lt"/>
              </a:rPr>
              <a:t>Permaneceu sem CRP entre 18/02/2015 e 15/06/2015.</a:t>
            </a:r>
            <a:endParaRPr lang="pt-BR" sz="21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502236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836712"/>
            <a:ext cx="8229600" cy="58092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pt-BR" sz="2000" b="1" dirty="0" smtClean="0">
                <a:solidFill>
                  <a:schemeClr val="tx1"/>
                </a:solidFill>
              </a:rPr>
              <a:t>11 </a:t>
            </a:r>
            <a:r>
              <a:rPr lang="pt-BR" sz="2000" b="1" dirty="0">
                <a:solidFill>
                  <a:schemeClr val="tx1"/>
                </a:solidFill>
              </a:rPr>
              <a:t>- </a:t>
            </a:r>
            <a:r>
              <a:rPr lang="pt-BR" sz="2000" b="1" u="sng" dirty="0" smtClean="0">
                <a:solidFill>
                  <a:schemeClr val="tx1"/>
                </a:solidFill>
              </a:rPr>
              <a:t>A JUDICIALIZAÇÃO E O EQUILÍBRIO FINANCEIRO E ATUARIAL: AMEAÇA AOS FUNDOS PREVIDENCIÁRIOS</a:t>
            </a:r>
            <a:endParaRPr lang="pt-BR" altLang="pt-BR" sz="2000" b="1" u="sng" dirty="0" smtClean="0"/>
          </a:p>
        </p:txBody>
      </p:sp>
      <p:sp>
        <p:nvSpPr>
          <p:cNvPr id="5" name="Retângulo 4"/>
          <p:cNvSpPr/>
          <p:nvPr/>
        </p:nvSpPr>
        <p:spPr>
          <a:xfrm>
            <a:off x="104915" y="1628800"/>
            <a:ext cx="9036496" cy="50013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pt-BR" sz="2100" b="1" u="sng" dirty="0" smtClean="0">
                <a:solidFill>
                  <a:srgbClr val="000000"/>
                </a:solidFill>
                <a:latin typeface="+mj-lt"/>
              </a:rPr>
              <a:t>CASO CONCRETO </a:t>
            </a:r>
            <a:r>
              <a:rPr lang="pt-BR" sz="2100" b="1" u="sng" dirty="0">
                <a:solidFill>
                  <a:srgbClr val="000000"/>
                </a:solidFill>
                <a:latin typeface="+mj-lt"/>
              </a:rPr>
              <a:t>- </a:t>
            </a:r>
            <a:r>
              <a:rPr lang="pt-BR" sz="2100" b="1" u="sng" dirty="0" smtClean="0">
                <a:solidFill>
                  <a:srgbClr val="000000"/>
                </a:solidFill>
                <a:latin typeface="+mj-lt"/>
              </a:rPr>
              <a:t>PARANÁ</a:t>
            </a:r>
            <a:endParaRPr lang="pt-BR" sz="2100" b="1" u="sng" dirty="0">
              <a:solidFill>
                <a:srgbClr val="000000"/>
              </a:solidFill>
              <a:latin typeface="+mj-lt"/>
            </a:endParaRPr>
          </a:p>
          <a:p>
            <a:pPr lvl="0" algn="just"/>
            <a:endParaRPr lang="pt-BR" sz="400" dirty="0">
              <a:solidFill>
                <a:srgbClr val="000000"/>
              </a:solidFill>
              <a:latin typeface="+mj-lt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pt-BR" sz="2100" dirty="0" smtClean="0">
                <a:latin typeface="+mj-lt"/>
              </a:rPr>
              <a:t>A segregação </a:t>
            </a:r>
            <a:r>
              <a:rPr lang="pt-BR" sz="2100" dirty="0">
                <a:latin typeface="+mj-lt"/>
              </a:rPr>
              <a:t>da </a:t>
            </a:r>
            <a:r>
              <a:rPr lang="pt-BR" sz="2100" dirty="0" smtClean="0">
                <a:latin typeface="+mj-lt"/>
              </a:rPr>
              <a:t>massa foi instituída pela Lei n</a:t>
            </a:r>
            <a:r>
              <a:rPr lang="pt-BR" sz="2100" dirty="0">
                <a:latin typeface="+mj-lt"/>
              </a:rPr>
              <a:t>° </a:t>
            </a:r>
            <a:r>
              <a:rPr lang="pt-BR" sz="2100" dirty="0" smtClean="0">
                <a:latin typeface="+mj-lt"/>
              </a:rPr>
              <a:t>12.398/1998, vinculando ao Fundo Previdenciário os servidores </a:t>
            </a:r>
            <a:r>
              <a:rPr lang="pt-BR" sz="2100" dirty="0">
                <a:latin typeface="+mj-lt"/>
              </a:rPr>
              <a:t>com até 50 </a:t>
            </a:r>
            <a:r>
              <a:rPr lang="pt-BR" sz="2100" dirty="0" smtClean="0">
                <a:latin typeface="+mj-lt"/>
              </a:rPr>
              <a:t>(homens) e 45 anos (mulheres) e aqueles com ingresso posterior.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pt-BR" sz="2100" dirty="0" smtClean="0">
                <a:latin typeface="+mj-lt"/>
              </a:rPr>
              <a:t>A segregação passou por primeira revisão com a Lei </a:t>
            </a:r>
            <a:r>
              <a:rPr lang="pt-BR" sz="2100" dirty="0">
                <a:latin typeface="+mj-lt"/>
              </a:rPr>
              <a:t>nº </a:t>
            </a:r>
            <a:r>
              <a:rPr lang="pt-BR" sz="2100" dirty="0" smtClean="0">
                <a:latin typeface="+mj-lt"/>
              </a:rPr>
              <a:t>17.435/2012, que alterou a data de corte para 31/12/2003.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pt-BR" sz="2100" dirty="0" smtClean="0">
                <a:latin typeface="+mj-lt"/>
              </a:rPr>
              <a:t>Fundo Previdenciário possuía </a:t>
            </a:r>
            <a:r>
              <a:rPr lang="pt-BR" sz="2100" b="1" u="sng" dirty="0" smtClean="0">
                <a:solidFill>
                  <a:srgbClr val="FF0000"/>
                </a:solidFill>
                <a:latin typeface="+mj-lt"/>
              </a:rPr>
              <a:t>R</a:t>
            </a:r>
            <a:r>
              <a:rPr lang="pt-BR" sz="2100" b="1" u="sng" dirty="0">
                <a:solidFill>
                  <a:srgbClr val="FF0000"/>
                </a:solidFill>
                <a:latin typeface="+mj-lt"/>
              </a:rPr>
              <a:t>$ </a:t>
            </a:r>
            <a:r>
              <a:rPr lang="pt-BR" sz="2100" b="1" u="sng" dirty="0" smtClean="0">
                <a:solidFill>
                  <a:srgbClr val="FF0000"/>
                </a:solidFill>
                <a:latin typeface="+mj-lt"/>
              </a:rPr>
              <a:t>8,5 bilhões</a:t>
            </a:r>
            <a:r>
              <a:rPr lang="pt-BR" sz="2100" dirty="0" smtClean="0">
                <a:latin typeface="+mj-lt"/>
              </a:rPr>
              <a:t> em fevereiro de 2015.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pt-BR" sz="2100" dirty="0">
                <a:latin typeface="+mj-lt"/>
              </a:rPr>
              <a:t>No início de fevereiro de 2015 foi encaminhado à Assembleia Legislativa o Projeto de Lei nº 60/2015, para extinção do Fundo Previdenciário e destinação de seus recursos ao Fundo Financeiro.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pt-BR" sz="2100" dirty="0">
                <a:latin typeface="+mj-lt"/>
              </a:rPr>
              <a:t>Esse Projeto de </a:t>
            </a:r>
            <a:r>
              <a:rPr lang="pt-BR" sz="2100" dirty="0" smtClean="0">
                <a:latin typeface="+mj-lt"/>
              </a:rPr>
              <a:t>Lei foi retirado de pauta após forte resistência do funcionalismo </a:t>
            </a:r>
            <a:r>
              <a:rPr lang="pt-BR" sz="2100" dirty="0">
                <a:latin typeface="+mj-lt"/>
              </a:rPr>
              <a:t>público </a:t>
            </a:r>
            <a:r>
              <a:rPr lang="pt-BR" sz="2100" dirty="0" smtClean="0">
                <a:latin typeface="+mj-lt"/>
              </a:rPr>
              <a:t>estadual.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pt-BR" sz="2100" dirty="0" smtClean="0">
                <a:latin typeface="+mj-lt"/>
              </a:rPr>
              <a:t>Em 06/04/2015 foi </a:t>
            </a:r>
            <a:r>
              <a:rPr lang="pt-BR" sz="2100" dirty="0">
                <a:latin typeface="+mj-lt"/>
              </a:rPr>
              <a:t>encaminhado o Projeto de Lei nº 252/2015, que prevê a </a:t>
            </a:r>
            <a:r>
              <a:rPr lang="pt-BR" sz="2100" dirty="0" smtClean="0">
                <a:latin typeface="+mj-lt"/>
              </a:rPr>
              <a:t>transferência dos servidores com idade igual ou superior a 73 anos do </a:t>
            </a:r>
            <a:r>
              <a:rPr lang="pt-BR" sz="2100" dirty="0">
                <a:latin typeface="+mj-lt"/>
              </a:rPr>
              <a:t>Fundo Financeiro para o Fundo </a:t>
            </a:r>
            <a:r>
              <a:rPr lang="pt-BR" sz="2100" dirty="0" smtClean="0">
                <a:latin typeface="+mj-lt"/>
              </a:rPr>
              <a:t>Previdenciário.</a:t>
            </a:r>
          </a:p>
        </p:txBody>
      </p:sp>
    </p:spTree>
    <p:extLst>
      <p:ext uri="{BB962C8B-B14F-4D97-AF65-F5344CB8AC3E}">
        <p14:creationId xmlns:p14="http://schemas.microsoft.com/office/powerpoint/2010/main" val="1078294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10952" y="814045"/>
            <a:ext cx="8229600" cy="58092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pt-BR" sz="2000" b="1" dirty="0" smtClean="0">
                <a:solidFill>
                  <a:schemeClr val="tx1"/>
                </a:solidFill>
              </a:rPr>
              <a:t>11 </a:t>
            </a:r>
            <a:r>
              <a:rPr lang="pt-BR" sz="2000" b="1" dirty="0">
                <a:solidFill>
                  <a:schemeClr val="tx1"/>
                </a:solidFill>
              </a:rPr>
              <a:t>- </a:t>
            </a:r>
            <a:r>
              <a:rPr lang="pt-BR" sz="2000" b="1" u="sng" dirty="0" smtClean="0">
                <a:solidFill>
                  <a:schemeClr val="tx1"/>
                </a:solidFill>
              </a:rPr>
              <a:t>A JUDICIALIZAÇÃO E O EQUILÍBRIO FINANCEIRO E ATUARIAL: AMEAÇA AOS FUNDOS PREVIDENCIÁRIOS</a:t>
            </a:r>
            <a:endParaRPr lang="pt-BR" altLang="pt-BR" sz="2000" b="1" u="sng" dirty="0" smtClean="0"/>
          </a:p>
        </p:txBody>
      </p:sp>
      <p:sp>
        <p:nvSpPr>
          <p:cNvPr id="5" name="Retângulo 4"/>
          <p:cNvSpPr/>
          <p:nvPr/>
        </p:nvSpPr>
        <p:spPr>
          <a:xfrm>
            <a:off x="31333" y="1556792"/>
            <a:ext cx="9036496" cy="51552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pt-BR" sz="2100" b="1" u="sng" dirty="0" smtClean="0">
                <a:solidFill>
                  <a:srgbClr val="000000"/>
                </a:solidFill>
                <a:latin typeface="+mj-lt"/>
              </a:rPr>
              <a:t>CASO CONCRETO </a:t>
            </a:r>
            <a:r>
              <a:rPr lang="pt-BR" sz="2100" b="1" u="sng" dirty="0">
                <a:solidFill>
                  <a:srgbClr val="000000"/>
                </a:solidFill>
                <a:latin typeface="+mj-lt"/>
              </a:rPr>
              <a:t>- </a:t>
            </a:r>
            <a:r>
              <a:rPr lang="pt-BR" sz="2100" b="1" u="sng" dirty="0" smtClean="0">
                <a:solidFill>
                  <a:srgbClr val="000000"/>
                </a:solidFill>
                <a:latin typeface="+mj-lt"/>
              </a:rPr>
              <a:t>PARANÁ</a:t>
            </a:r>
            <a:endParaRPr lang="pt-BR" sz="2100" b="1" u="sng" dirty="0">
              <a:solidFill>
                <a:srgbClr val="000000"/>
              </a:solidFill>
              <a:latin typeface="+mj-lt"/>
            </a:endParaRPr>
          </a:p>
          <a:p>
            <a:pPr lvl="0" algn="just"/>
            <a:endParaRPr lang="pt-BR" sz="600" dirty="0">
              <a:solidFill>
                <a:srgbClr val="000000"/>
              </a:solidFill>
              <a:latin typeface="+mj-lt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pt-BR" sz="2100" dirty="0">
                <a:latin typeface="+mj-lt"/>
              </a:rPr>
              <a:t>Em 30/04/2015 foi aprovada a Lei nº 18.469/2015, sem a apresentação dos fundamentos técnicos necessários para a conclusão da apreciação pela SPPS/MPS.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pt-BR" sz="2100" dirty="0" smtClean="0">
                <a:latin typeface="+mj-lt"/>
              </a:rPr>
              <a:t>Nos </a:t>
            </a:r>
            <a:r>
              <a:rPr lang="pt-BR" sz="2100" dirty="0">
                <a:latin typeface="+mj-lt"/>
              </a:rPr>
              <a:t>próximos sete anos (de 2015 a 2021), o Fundo Previdenciário será descapitalizado em cerca de R$ 3 bilhões, gerando um desequilíbrio do RPPS que exigirá expressivos aportes de recursos a partir de 2036, onerando as futuras Administrações estaduais.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pt-BR" sz="2100" dirty="0">
                <a:latin typeface="+mj-lt"/>
              </a:rPr>
              <a:t>Considerando a previsão de efeitos retroativos a 01/01/2015, tem-se a informação de que durante o mês de maio foram retirados </a:t>
            </a:r>
            <a:r>
              <a:rPr lang="pt-BR" sz="2100" b="1" u="sng" dirty="0">
                <a:solidFill>
                  <a:srgbClr val="FF0000"/>
                </a:solidFill>
                <a:latin typeface="+mj-lt"/>
              </a:rPr>
              <a:t>R$ 483 milhões</a:t>
            </a:r>
            <a:r>
              <a:rPr lang="pt-BR" sz="2100" dirty="0">
                <a:latin typeface="+mj-lt"/>
              </a:rPr>
              <a:t> do Fundo Previdenciário.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pt-BR" sz="2100" dirty="0">
                <a:latin typeface="+mj-lt"/>
              </a:rPr>
              <a:t>O Estado do Paraná possui, desde 21/04/2006, decisão liminar concedida pelo STF na Ação Cível Originária nº 830, que afasta a supervisão do MPS em relação a todos os critérios exigidos para a emissão do CRP (o atual permanecerá vigente até 05/08/2015).</a:t>
            </a:r>
          </a:p>
        </p:txBody>
      </p:sp>
    </p:spTree>
    <p:extLst>
      <p:ext uri="{BB962C8B-B14F-4D97-AF65-F5344CB8AC3E}">
        <p14:creationId xmlns:p14="http://schemas.microsoft.com/office/powerpoint/2010/main" val="5304847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-1" y="857250"/>
            <a:ext cx="9036497" cy="521074"/>
          </a:xfrm>
        </p:spPr>
        <p:txBody>
          <a:bodyPr>
            <a:noAutofit/>
          </a:bodyPr>
          <a:lstStyle/>
          <a:p>
            <a:pPr algn="ctr"/>
            <a:r>
              <a:rPr lang="pt-BR" sz="2138" b="1" dirty="0">
                <a:solidFill>
                  <a:schemeClr val="tx1"/>
                </a:solidFill>
              </a:rPr>
              <a:t>1 - </a:t>
            </a:r>
            <a:r>
              <a:rPr lang="pt-BR" sz="2138" b="1" u="sng" dirty="0">
                <a:solidFill>
                  <a:schemeClr val="tx1"/>
                </a:solidFill>
              </a:rPr>
              <a:t>OS RPPS ANTES DE 1998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7505" y="1378324"/>
            <a:ext cx="8928992" cy="521902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1800" dirty="0">
                <a:sym typeface="Wingdings" panose="05000000000000000000" pitchFamily="2" charset="2"/>
              </a:rPr>
              <a:t></a:t>
            </a:r>
            <a:r>
              <a:rPr lang="pt-BR" sz="2000" dirty="0">
                <a:sym typeface="Wingdings" panose="05000000000000000000" pitchFamily="2" charset="2"/>
              </a:rPr>
              <a:t>Redação original da CF:</a:t>
            </a:r>
          </a:p>
          <a:p>
            <a:pPr marL="201216" indent="0" algn="just">
              <a:buNone/>
            </a:pPr>
            <a:r>
              <a:rPr lang="pt-BR" sz="2000" dirty="0">
                <a:sym typeface="Wingdings" panose="05000000000000000000" pitchFamily="2" charset="2"/>
              </a:rPr>
              <a:t>Art. 40: Apenas estabelecia regras básicas de elegibilidade aos benefícios de aposentadoria.</a:t>
            </a:r>
          </a:p>
          <a:p>
            <a:pPr marL="201216" indent="0" algn="just">
              <a:buNone/>
            </a:pPr>
            <a:r>
              <a:rPr lang="pt-BR" sz="2000" dirty="0">
                <a:sym typeface="Wingdings" panose="05000000000000000000" pitchFamily="2" charset="2"/>
              </a:rPr>
              <a:t>Art. 149: “Possibilidade” de Estados e Municípios cobrarem contribuição de seus servidores.</a:t>
            </a:r>
          </a:p>
          <a:p>
            <a:pPr marL="0" indent="0" algn="just">
              <a:buNone/>
            </a:pPr>
            <a:r>
              <a:rPr lang="pt-BR" sz="2000" dirty="0">
                <a:sym typeface="Wingdings" panose="05000000000000000000" pitchFamily="2" charset="2"/>
              </a:rPr>
              <a:t>Ausência de lei geral estabelecendo normas gerais para os RPPS: art. 13 da Lei nº 8.212/1991 e art. 12 da Lei nº 8.213/1991: “o servidor amparado por RPPS é excluído do RGPS”.</a:t>
            </a:r>
          </a:p>
          <a:p>
            <a:pPr marL="0" indent="0" algn="just">
              <a:buNone/>
            </a:pPr>
            <a:r>
              <a:rPr lang="pt-BR" sz="2000" dirty="0">
                <a:sym typeface="Wingdings" panose="05000000000000000000" pitchFamily="2" charset="2"/>
              </a:rPr>
              <a:t>Instituição do RPPS: lei local que assegure aposentadoria e pensão por morte.</a:t>
            </a:r>
          </a:p>
          <a:p>
            <a:pPr marL="0" indent="0" algn="just">
              <a:buNone/>
            </a:pPr>
            <a:r>
              <a:rPr lang="pt-BR" sz="2000" dirty="0">
                <a:sym typeface="Wingdings" panose="05000000000000000000" pitchFamily="2" charset="2"/>
              </a:rPr>
              <a:t> Consequências:</a:t>
            </a:r>
          </a:p>
          <a:p>
            <a:pPr marL="333375" indent="0" algn="just">
              <a:buNone/>
            </a:pPr>
            <a:r>
              <a:rPr lang="pt-BR" sz="2000" dirty="0">
                <a:sym typeface="Wingdings" panose="05000000000000000000" pitchFamily="2" charset="2"/>
              </a:rPr>
              <a:t>1222 RPPS (cerca de 60% do total) criados entre 1990 e 1998.</a:t>
            </a:r>
          </a:p>
          <a:p>
            <a:pPr marL="333375" indent="0" algn="just">
              <a:buNone/>
            </a:pPr>
            <a:r>
              <a:rPr lang="pt-BR" sz="2000" dirty="0">
                <a:sym typeface="Wingdings" panose="05000000000000000000" pitchFamily="2" charset="2"/>
              </a:rPr>
              <a:t></a:t>
            </a:r>
            <a:r>
              <a:rPr lang="pt-BR" sz="2000" u="sng" dirty="0">
                <a:sym typeface="Wingdings" panose="05000000000000000000" pitchFamily="2" charset="2"/>
              </a:rPr>
              <a:t>Ausência de Supervisão</a:t>
            </a:r>
            <a:r>
              <a:rPr lang="pt-BR" sz="2000" dirty="0">
                <a:sym typeface="Wingdings" panose="05000000000000000000" pitchFamily="2" charset="2"/>
              </a:rPr>
              <a:t> Gestão inadequada Recursos não</a:t>
            </a:r>
          </a:p>
          <a:p>
            <a:pPr marL="333375" indent="0" algn="just">
              <a:buNone/>
            </a:pPr>
            <a:r>
              <a:rPr lang="pt-BR" sz="2000" dirty="0">
                <a:sym typeface="Wingdings" panose="05000000000000000000" pitchFamily="2" charset="2"/>
              </a:rPr>
              <a:t>arrecadados ou desviados </a:t>
            </a:r>
            <a:r>
              <a:rPr lang="pt-BR" sz="2000" b="1" u="sng" dirty="0">
                <a:sym typeface="Wingdings" panose="05000000000000000000" pitchFamily="2" charset="2"/>
              </a:rPr>
              <a:t>Passivo atuarial</a:t>
            </a:r>
            <a:r>
              <a:rPr lang="pt-BR" sz="2000" dirty="0">
                <a:sym typeface="Wingdings" panose="05000000000000000000" pitchFamily="2" charset="2"/>
              </a:rPr>
              <a:t> (cerca de 95% dos</a:t>
            </a:r>
          </a:p>
          <a:p>
            <a:pPr marL="333375" indent="0" algn="just">
              <a:buNone/>
            </a:pPr>
            <a:r>
              <a:rPr lang="pt-BR" sz="2000" dirty="0">
                <a:sym typeface="Wingdings" panose="05000000000000000000" pitchFamily="2" charset="2"/>
              </a:rPr>
              <a:t>RPPS com déficits atuariais)</a:t>
            </a:r>
          </a:p>
        </p:txBody>
      </p:sp>
    </p:spTree>
    <p:extLst>
      <p:ext uri="{BB962C8B-B14F-4D97-AF65-F5344CB8AC3E}">
        <p14:creationId xmlns:p14="http://schemas.microsoft.com/office/powerpoint/2010/main" val="2563536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857250"/>
            <a:ext cx="9144000" cy="521074"/>
          </a:xfrm>
        </p:spPr>
        <p:txBody>
          <a:bodyPr>
            <a:noAutofit/>
          </a:bodyPr>
          <a:lstStyle/>
          <a:p>
            <a:pPr algn="ctr"/>
            <a:r>
              <a:rPr lang="pt-BR" sz="2400" b="1" dirty="0" smtClean="0">
                <a:solidFill>
                  <a:schemeClr val="tx1"/>
                </a:solidFill>
              </a:rPr>
              <a:t>12 </a:t>
            </a:r>
            <a:r>
              <a:rPr lang="pt-BR" sz="2400" b="1" dirty="0">
                <a:solidFill>
                  <a:schemeClr val="tx1"/>
                </a:solidFill>
              </a:rPr>
              <a:t>- </a:t>
            </a:r>
            <a:r>
              <a:rPr lang="pt-BR" sz="2400" b="1" u="sng" dirty="0" smtClean="0">
                <a:solidFill>
                  <a:schemeClr val="tx1"/>
                </a:solidFill>
              </a:rPr>
              <a:t>CONCLUSÕES</a:t>
            </a:r>
            <a:endParaRPr lang="pt-BR" sz="2400" b="1" u="sng" dirty="0">
              <a:solidFill>
                <a:schemeClr val="tx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63286" y="1378324"/>
            <a:ext cx="8801202" cy="507501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200" dirty="0">
                <a:sym typeface="Wingdings" panose="05000000000000000000" pitchFamily="2" charset="2"/>
              </a:rPr>
              <a:t>Deve ser aplicado o conceito teleológico-material na definição de “normas gerais”, pois a matéria previdência social exige disciplina uniforme em todo o território, com predominante interesse nacional.</a:t>
            </a:r>
          </a:p>
          <a:p>
            <a:pPr marL="0" indent="0" algn="just">
              <a:buNone/>
            </a:pPr>
            <a:endParaRPr lang="pt-BR" sz="400" dirty="0">
              <a:sym typeface="Wingdings" panose="05000000000000000000" pitchFamily="2" charset="2"/>
            </a:endParaRPr>
          </a:p>
          <a:p>
            <a:pPr marL="0" indent="0" algn="just">
              <a:buNone/>
            </a:pPr>
            <a:r>
              <a:rPr lang="pt-BR" sz="2200" dirty="0">
                <a:sym typeface="Wingdings" panose="05000000000000000000" pitchFamily="2" charset="2"/>
              </a:rPr>
              <a:t>O controle sobre a gestão dos RPPS é fundamental, pois:</a:t>
            </a:r>
          </a:p>
          <a:p>
            <a:pPr marL="266700" indent="0" algn="just">
              <a:buNone/>
            </a:pPr>
            <a:r>
              <a:rPr lang="pt-BR" sz="2200" dirty="0" smtClean="0">
                <a:sym typeface="Wingdings" panose="05000000000000000000" pitchFamily="2" charset="2"/>
              </a:rPr>
              <a:t>Favorece </a:t>
            </a:r>
            <a:r>
              <a:rPr lang="pt-BR" sz="2200" dirty="0">
                <a:sym typeface="Wingdings" panose="05000000000000000000" pitchFamily="2" charset="2"/>
              </a:rPr>
              <a:t>a autonomia real dos entes federativos.</a:t>
            </a:r>
          </a:p>
          <a:p>
            <a:pPr marL="266700" indent="0" algn="just">
              <a:buNone/>
            </a:pPr>
            <a:r>
              <a:rPr lang="pt-BR" sz="2200" dirty="0" smtClean="0">
                <a:sym typeface="Wingdings" panose="05000000000000000000" pitchFamily="2" charset="2"/>
              </a:rPr>
              <a:t>Assegura </a:t>
            </a:r>
            <a:r>
              <a:rPr lang="pt-BR" sz="2200" dirty="0">
                <a:sym typeface="Wingdings" panose="05000000000000000000" pitchFamily="2" charset="2"/>
              </a:rPr>
              <a:t>a responsabilidade na gestão fiscal e o equilíbrio das contas públicas.</a:t>
            </a:r>
          </a:p>
          <a:p>
            <a:pPr marL="266700" indent="0" algn="just">
              <a:buNone/>
            </a:pPr>
            <a:r>
              <a:rPr lang="pt-BR" sz="2200" dirty="0" smtClean="0">
                <a:sym typeface="Wingdings" panose="05000000000000000000" pitchFamily="2" charset="2"/>
              </a:rPr>
              <a:t>Concretiza </a:t>
            </a:r>
            <a:r>
              <a:rPr lang="pt-BR" sz="2200" dirty="0">
                <a:sym typeface="Wingdings" panose="05000000000000000000" pitchFamily="2" charset="2"/>
              </a:rPr>
              <a:t>princípios republicanos que devem reger a probidade na Administração Pública.</a:t>
            </a:r>
            <a:endParaRPr lang="pt-BR" sz="2200" dirty="0"/>
          </a:p>
          <a:p>
            <a:pPr marL="0" indent="0" algn="just">
              <a:buNone/>
            </a:pPr>
            <a:endParaRPr lang="pt-BR" sz="400" dirty="0">
              <a:sym typeface="Wingdings" panose="05000000000000000000" pitchFamily="2" charset="2"/>
            </a:endParaRPr>
          </a:p>
          <a:p>
            <a:pPr marL="0" indent="0" algn="just">
              <a:buNone/>
            </a:pPr>
            <a:r>
              <a:rPr lang="pt-BR" sz="2200" dirty="0">
                <a:sym typeface="Wingdings" panose="05000000000000000000" pitchFamily="2" charset="2"/>
              </a:rPr>
              <a:t>As decisões judiciais que afastam a supervisão exercida pelo MPS e determinam a emissão do CRP prejudicam o efetivo reconhecimento da </a:t>
            </a:r>
            <a:r>
              <a:rPr lang="pt-BR" sz="2200" u="sng" dirty="0">
                <a:sym typeface="Wingdings" panose="05000000000000000000" pitchFamily="2" charset="2"/>
              </a:rPr>
              <a:t>previdência do servidor público</a:t>
            </a:r>
            <a:r>
              <a:rPr lang="pt-BR" sz="2200" dirty="0">
                <a:sym typeface="Wingdings" panose="05000000000000000000" pitchFamily="2" charset="2"/>
              </a:rPr>
              <a:t> como uma </a:t>
            </a:r>
            <a:r>
              <a:rPr lang="pt-BR" sz="2200" u="sng" dirty="0">
                <a:sym typeface="Wingdings" panose="05000000000000000000" pitchFamily="2" charset="2"/>
              </a:rPr>
              <a:t>política pública de Estado</a:t>
            </a:r>
            <a:r>
              <a:rPr lang="pt-BR" sz="2200" dirty="0">
                <a:sym typeface="Wingdings" panose="05000000000000000000" pitchFamily="2" charset="2"/>
              </a:rPr>
              <a:t>.</a:t>
            </a:r>
          </a:p>
          <a:p>
            <a:pPr marL="0" indent="0" algn="just">
              <a:buNone/>
            </a:pPr>
            <a:endParaRPr lang="pt-BR" sz="675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5141756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857250"/>
            <a:ext cx="9144000" cy="521074"/>
          </a:xfrm>
        </p:spPr>
        <p:txBody>
          <a:bodyPr>
            <a:noAutofit/>
          </a:bodyPr>
          <a:lstStyle/>
          <a:p>
            <a:pPr algn="ctr"/>
            <a:r>
              <a:rPr lang="pt-BR" sz="2400" b="1" dirty="0" smtClean="0">
                <a:solidFill>
                  <a:schemeClr val="tx1"/>
                </a:solidFill>
              </a:rPr>
              <a:t>12 </a:t>
            </a:r>
            <a:r>
              <a:rPr lang="pt-BR" sz="2400" b="1" dirty="0">
                <a:solidFill>
                  <a:schemeClr val="tx1"/>
                </a:solidFill>
              </a:rPr>
              <a:t>- </a:t>
            </a:r>
            <a:r>
              <a:rPr lang="pt-BR" sz="2400" b="1" u="sng" dirty="0" smtClean="0">
                <a:solidFill>
                  <a:schemeClr val="tx1"/>
                </a:solidFill>
              </a:rPr>
              <a:t>CONCLUSÕES</a:t>
            </a:r>
            <a:endParaRPr lang="pt-BR" sz="2400" b="1" u="sng" dirty="0">
              <a:solidFill>
                <a:schemeClr val="tx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63286" y="1378324"/>
            <a:ext cx="8801202" cy="507501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200" dirty="0" smtClean="0">
                <a:sym typeface="Wingdings" panose="05000000000000000000" pitchFamily="2" charset="2"/>
              </a:rPr>
              <a:t></a:t>
            </a:r>
            <a:r>
              <a:rPr lang="pt-BR" sz="2000" dirty="0" smtClean="0"/>
              <a:t>A </a:t>
            </a:r>
            <a:r>
              <a:rPr lang="pt-BR" sz="2000" dirty="0"/>
              <a:t>preservação dos recursos vinculados aos Fundos Previdenciários dos </a:t>
            </a:r>
            <a:r>
              <a:rPr lang="pt-BR" sz="2000" dirty="0" smtClean="0"/>
              <a:t>Estados e Municípios é </a:t>
            </a:r>
            <a:r>
              <a:rPr lang="pt-BR" sz="2000" dirty="0"/>
              <a:t>de fundamental importância para a sustentabilidade dos RPPS e para o equilíbrio das finanças públicas</a:t>
            </a:r>
            <a:r>
              <a:rPr lang="pt-BR" sz="2200" dirty="0" smtClean="0">
                <a:sym typeface="Wingdings" panose="05000000000000000000" pitchFamily="2" charset="2"/>
              </a:rPr>
              <a:t>.</a:t>
            </a:r>
            <a:endParaRPr lang="pt-BR" sz="2200" dirty="0">
              <a:sym typeface="Wingdings" panose="05000000000000000000" pitchFamily="2" charset="2"/>
            </a:endParaRPr>
          </a:p>
          <a:p>
            <a:pPr marL="0" indent="0" algn="just">
              <a:buNone/>
            </a:pPr>
            <a:endParaRPr lang="pt-BR" sz="400" dirty="0">
              <a:sym typeface="Wingdings" panose="05000000000000000000" pitchFamily="2" charset="2"/>
            </a:endParaRPr>
          </a:p>
          <a:p>
            <a:pPr marL="0" indent="0" algn="just">
              <a:buNone/>
            </a:pPr>
            <a:r>
              <a:rPr lang="pt-BR" sz="2200" dirty="0" smtClean="0">
                <a:sym typeface="Wingdings" panose="05000000000000000000" pitchFamily="2" charset="2"/>
              </a:rPr>
              <a:t></a:t>
            </a:r>
            <a:r>
              <a:rPr lang="pt-BR" sz="2000" dirty="0"/>
              <a:t> Desequilíbrios orçamentários conjunturais não podem justificar o desfazimento da política pública voltada à construção do equilíbrio financeiro e atuarial dos </a:t>
            </a:r>
            <a:r>
              <a:rPr lang="pt-BR" sz="2000" dirty="0" smtClean="0"/>
              <a:t>RPPS.</a:t>
            </a:r>
            <a:endParaRPr lang="pt-BR" sz="2200" dirty="0">
              <a:sym typeface="Wingdings" panose="05000000000000000000" pitchFamily="2" charset="2"/>
            </a:endParaRPr>
          </a:p>
          <a:p>
            <a:pPr marL="0" indent="0" algn="just">
              <a:buNone/>
            </a:pPr>
            <a:endParaRPr lang="pt-BR" sz="400" dirty="0">
              <a:sym typeface="Wingdings" panose="05000000000000000000" pitchFamily="2" charset="2"/>
            </a:endParaRPr>
          </a:p>
          <a:p>
            <a:pPr marL="0" algn="just">
              <a:buFont typeface="Wingdings" panose="05000000000000000000" pitchFamily="2" charset="2"/>
              <a:buChar char="à"/>
            </a:pPr>
            <a:r>
              <a:rPr lang="pt-BR" sz="2000" dirty="0" smtClean="0"/>
              <a:t>A </a:t>
            </a:r>
            <a:r>
              <a:rPr lang="pt-BR" sz="2000" dirty="0"/>
              <a:t>judicialização</a:t>
            </a:r>
            <a:r>
              <a:rPr lang="pt-BR" sz="2000" dirty="0"/>
              <a:t> da emissão do CRP prejudica a supervisão exercida pelo MPS sobre os RPPS e ameaça a proteção aos fundos previdenciários</a:t>
            </a:r>
            <a:r>
              <a:rPr lang="pt-BR" sz="2200" dirty="0" smtClean="0">
                <a:sym typeface="Wingdings" panose="05000000000000000000" pitchFamily="2" charset="2"/>
              </a:rPr>
              <a:t>.</a:t>
            </a:r>
          </a:p>
          <a:p>
            <a:pPr marL="0" indent="0" algn="just">
              <a:buNone/>
            </a:pPr>
            <a:endParaRPr lang="pt-BR" sz="400" dirty="0" smtClean="0">
              <a:sym typeface="Wingdings" panose="05000000000000000000" pitchFamily="2" charset="2"/>
            </a:endParaRPr>
          </a:p>
          <a:p>
            <a:pPr marL="0" algn="just">
              <a:buFont typeface="Wingdings" panose="05000000000000000000" pitchFamily="2" charset="2"/>
              <a:buChar char="à"/>
            </a:pPr>
            <a:r>
              <a:rPr lang="pt-BR" sz="2000" dirty="0"/>
              <a:t>É necessário debater a revisão do marco constitucional e legal que disciplina os RPPS, para fortalecimento do CRP e definição de regras voltadas à responsabilidade na gestão previdenciária</a:t>
            </a:r>
            <a:endParaRPr lang="pt-BR" sz="2200" dirty="0">
              <a:sym typeface="Wingdings" panose="05000000000000000000" pitchFamily="2" charset="2"/>
            </a:endParaRPr>
          </a:p>
          <a:p>
            <a:pPr marL="0" indent="0" algn="just">
              <a:buNone/>
            </a:pPr>
            <a:endParaRPr lang="pt-BR" sz="675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823139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836613"/>
            <a:ext cx="9144000" cy="6021387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1" hangingPunct="1">
              <a:lnSpc>
                <a:spcPct val="80000"/>
              </a:lnSpc>
              <a:buFontTx/>
              <a:buNone/>
              <a:defRPr/>
            </a:pPr>
            <a:endParaRPr lang="pt-BR" sz="1800" b="1" i="1" dirty="0" smtClean="0"/>
          </a:p>
          <a:p>
            <a:pPr marL="0" indent="0" algn="ctr">
              <a:spcBef>
                <a:spcPct val="0"/>
              </a:spcBef>
              <a:buFontTx/>
              <a:buNone/>
              <a:defRPr/>
            </a:pPr>
            <a:r>
              <a:rPr lang="pt-BR" sz="1800" b="1" kern="1200" dirty="0" smtClean="0">
                <a:solidFill>
                  <a:srgbClr val="000000"/>
                </a:solidFill>
              </a:rPr>
              <a:t>MPS - Ministério da Previdência Social</a:t>
            </a:r>
          </a:p>
          <a:p>
            <a:pPr marL="0" indent="0" algn="ctr">
              <a:spcBef>
                <a:spcPct val="0"/>
              </a:spcBef>
              <a:buFontTx/>
              <a:buNone/>
              <a:defRPr/>
            </a:pPr>
            <a:r>
              <a:rPr lang="pt-BR" sz="1800" b="1" kern="1200" dirty="0" smtClean="0">
                <a:solidFill>
                  <a:srgbClr val="000000"/>
                </a:solidFill>
              </a:rPr>
              <a:t>SPPS </a:t>
            </a:r>
            <a:r>
              <a:rPr lang="pt-BR" sz="1800" b="1" kern="1200" dirty="0">
                <a:solidFill>
                  <a:srgbClr val="000000"/>
                </a:solidFill>
              </a:rPr>
              <a:t>- Secretaria de Políticas de Previdência Social</a:t>
            </a:r>
          </a:p>
          <a:p>
            <a:pPr marL="0" indent="0" algn="ctr">
              <a:spcBef>
                <a:spcPct val="0"/>
              </a:spcBef>
              <a:buFontTx/>
              <a:buNone/>
              <a:defRPr/>
            </a:pPr>
            <a:r>
              <a:rPr lang="pt-BR" sz="1800" b="1" kern="1200" dirty="0">
                <a:solidFill>
                  <a:srgbClr val="000000"/>
                </a:solidFill>
              </a:rPr>
              <a:t>DRPSP - Departamento dos Regimes de Previdência no Serviço Público</a:t>
            </a:r>
          </a:p>
          <a:p>
            <a:pPr algn="ctr" eaLnBrk="1" hangingPunct="1">
              <a:lnSpc>
                <a:spcPct val="80000"/>
              </a:lnSpc>
              <a:buFontTx/>
              <a:buNone/>
              <a:defRPr/>
            </a:pPr>
            <a:endParaRPr lang="pt-BR" sz="2400" b="1" i="1" dirty="0" smtClean="0">
              <a:solidFill>
                <a:srgbClr val="0033CC"/>
              </a:solidFill>
            </a:endParaRPr>
          </a:p>
          <a:p>
            <a:pPr algn="ctr" eaLnBrk="1" hangingPunct="1">
              <a:lnSpc>
                <a:spcPct val="80000"/>
              </a:lnSpc>
              <a:buFontTx/>
              <a:buNone/>
              <a:defRPr/>
            </a:pPr>
            <a:endParaRPr lang="pt-BR" sz="2400" b="1" i="1" dirty="0" smtClean="0">
              <a:solidFill>
                <a:srgbClr val="0033CC"/>
              </a:solidFill>
            </a:endParaRPr>
          </a:p>
          <a:p>
            <a:pPr algn="ctr" eaLnBrk="1" hangingPunct="1">
              <a:lnSpc>
                <a:spcPct val="80000"/>
              </a:lnSpc>
              <a:buFontTx/>
              <a:buNone/>
              <a:defRPr/>
            </a:pPr>
            <a:r>
              <a:rPr lang="pt-BR" sz="2400" b="1" i="1" dirty="0" smtClean="0">
                <a:solidFill>
                  <a:srgbClr val="0000FF"/>
                </a:solidFill>
                <a:hlinkClick r:id="rId2"/>
              </a:rPr>
              <a:t>www.previdencia.gov.br</a:t>
            </a:r>
            <a:endParaRPr lang="pt-BR" sz="2400" b="1" i="1" dirty="0" smtClean="0">
              <a:solidFill>
                <a:srgbClr val="0000FF"/>
              </a:solidFill>
            </a:endParaRPr>
          </a:p>
          <a:p>
            <a:pPr algn="ctr" eaLnBrk="1" hangingPunct="1">
              <a:lnSpc>
                <a:spcPct val="80000"/>
              </a:lnSpc>
              <a:buFontTx/>
              <a:buNone/>
              <a:defRPr/>
            </a:pPr>
            <a:r>
              <a:rPr lang="pt-BR" sz="2400" b="1" i="1" dirty="0" smtClean="0">
                <a:solidFill>
                  <a:srgbClr val="0000FF"/>
                </a:solidFill>
              </a:rPr>
              <a:t>(Serviços aos RPPS - Previdência no Serviço Público)</a:t>
            </a:r>
          </a:p>
          <a:p>
            <a:pPr algn="ctr" eaLnBrk="1" hangingPunct="1">
              <a:lnSpc>
                <a:spcPct val="80000"/>
              </a:lnSpc>
              <a:buFontTx/>
              <a:buNone/>
              <a:defRPr/>
            </a:pPr>
            <a:endParaRPr lang="pt-BR" sz="2400" b="1" i="1" dirty="0" smtClean="0">
              <a:solidFill>
                <a:srgbClr val="0000FF"/>
              </a:solidFill>
            </a:endParaRPr>
          </a:p>
          <a:p>
            <a:pPr algn="ctr" eaLnBrk="1" hangingPunct="1">
              <a:lnSpc>
                <a:spcPct val="80000"/>
              </a:lnSpc>
              <a:buFontTx/>
              <a:buNone/>
              <a:defRPr/>
            </a:pPr>
            <a:endParaRPr lang="pt-BR" sz="2400" b="1" i="1" dirty="0" smtClean="0">
              <a:solidFill>
                <a:srgbClr val="0000FF"/>
              </a:solidFill>
            </a:endParaRPr>
          </a:p>
          <a:p>
            <a:pPr algn="ctr" eaLnBrk="1" hangingPunct="1">
              <a:lnSpc>
                <a:spcPct val="80000"/>
              </a:lnSpc>
              <a:buFontTx/>
              <a:buNone/>
              <a:defRPr/>
            </a:pPr>
            <a:r>
              <a:rPr lang="pt-BR" sz="2400" b="1" i="1" dirty="0" smtClean="0">
                <a:solidFill>
                  <a:srgbClr val="0000FF"/>
                </a:solidFill>
                <a:hlinkClick r:id="rId3"/>
              </a:rPr>
              <a:t>drpsp@previdencia.gov.br</a:t>
            </a:r>
            <a:r>
              <a:rPr lang="pt-BR" sz="2400" b="1" i="1" dirty="0" smtClean="0">
                <a:solidFill>
                  <a:srgbClr val="0000FF"/>
                </a:solidFill>
              </a:rPr>
              <a:t> - (61) 2021-5474</a:t>
            </a:r>
          </a:p>
          <a:p>
            <a:pPr algn="ctr" eaLnBrk="1" hangingPunct="1">
              <a:lnSpc>
                <a:spcPct val="80000"/>
              </a:lnSpc>
              <a:buFontTx/>
              <a:buNone/>
              <a:defRPr/>
            </a:pPr>
            <a:endParaRPr lang="pt-BR" sz="2400" b="1" i="1" dirty="0" smtClean="0">
              <a:solidFill>
                <a:srgbClr val="0033CC"/>
              </a:solidFill>
            </a:endParaRPr>
          </a:p>
          <a:p>
            <a:pPr algn="ctr" eaLnBrk="1" hangingPunct="1">
              <a:lnSpc>
                <a:spcPct val="80000"/>
              </a:lnSpc>
              <a:buFontTx/>
              <a:buNone/>
              <a:defRPr/>
            </a:pPr>
            <a:endParaRPr lang="pt-BR" sz="2000" b="1" i="1" dirty="0" smtClean="0">
              <a:solidFill>
                <a:srgbClr val="0033CC"/>
              </a:solidFill>
            </a:endParaRPr>
          </a:p>
          <a:p>
            <a:pPr algn="ctr" eaLnBrk="1" hangingPunct="1">
              <a:lnSpc>
                <a:spcPct val="80000"/>
              </a:lnSpc>
              <a:buFontTx/>
              <a:buNone/>
              <a:defRPr/>
            </a:pPr>
            <a:endParaRPr lang="pt-BR" sz="2000" b="1" i="1" dirty="0" smtClean="0">
              <a:solidFill>
                <a:srgbClr val="0033CC"/>
              </a:solidFill>
            </a:endParaRPr>
          </a:p>
          <a:p>
            <a:pPr algn="ctr" eaLnBrk="1" hangingPunct="1">
              <a:lnSpc>
                <a:spcPct val="80000"/>
              </a:lnSpc>
              <a:buFontTx/>
              <a:buNone/>
              <a:defRPr/>
            </a:pPr>
            <a:r>
              <a:rPr lang="pt-BR" sz="2400" b="1" i="1" dirty="0" smtClean="0">
                <a:solidFill>
                  <a:srgbClr val="0033CC"/>
                </a:solidFill>
              </a:rPr>
              <a:t>NARLON GUTIERRE NOGUEIRA</a:t>
            </a:r>
          </a:p>
          <a:p>
            <a:pPr algn="ctr" eaLnBrk="1" hangingPunct="1">
              <a:lnSpc>
                <a:spcPct val="80000"/>
              </a:lnSpc>
              <a:buFontTx/>
              <a:buNone/>
              <a:defRPr/>
            </a:pPr>
            <a:r>
              <a:rPr lang="pt-BR" sz="2000" b="1" i="1" dirty="0" smtClean="0">
                <a:solidFill>
                  <a:srgbClr val="0033CC"/>
                </a:solidFill>
              </a:rPr>
              <a:t>Diretor do  Departamento dos Regimes de Previdência no Serviço Público</a:t>
            </a:r>
          </a:p>
          <a:p>
            <a:pPr algn="ctr" eaLnBrk="1" hangingPunct="1">
              <a:lnSpc>
                <a:spcPct val="80000"/>
              </a:lnSpc>
              <a:buFontTx/>
              <a:buNone/>
              <a:defRPr/>
            </a:pPr>
            <a:endParaRPr lang="pt-BR" sz="2000" b="1" i="1" dirty="0" smtClean="0">
              <a:solidFill>
                <a:srgbClr val="00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2446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51520" y="764704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b="1" u="sng" dirty="0" smtClean="0">
                <a:solidFill>
                  <a:srgbClr val="000000"/>
                </a:solidFill>
                <a:latin typeface="Times New Roman"/>
              </a:rPr>
              <a:t>PPA - INDICADOR EQUILÍBRIO FINANCEIRO E ATUARIAL</a:t>
            </a:r>
            <a:endParaRPr lang="pt-BR" sz="1400" dirty="0" smtClean="0">
              <a:solidFill>
                <a:srgbClr val="000000"/>
              </a:solidFill>
            </a:endParaRPr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/>
          </p:nvPr>
        </p:nvGraphicFramePr>
        <p:xfrm>
          <a:off x="1" y="1271352"/>
          <a:ext cx="9108504" cy="5326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68673"/>
                <a:gridCol w="2265771"/>
                <a:gridCol w="1443515"/>
                <a:gridCol w="1443515"/>
                <a:gridCol w="1443515"/>
                <a:gridCol w="1443515"/>
              </a:tblGrid>
              <a:tr h="553075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 smtClean="0">
                          <a:effectLst/>
                          <a:latin typeface="Calibri" panose="020F0502020204030204" pitchFamily="34" charset="0"/>
                        </a:rPr>
                        <a:t>ENTE</a:t>
                      </a:r>
                      <a:endParaRPr lang="pt-BR" sz="14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70" marR="7270" marT="72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 dirty="0">
                          <a:effectLst/>
                          <a:latin typeface="Calibri" panose="020F0502020204030204" pitchFamily="34" charset="0"/>
                        </a:rPr>
                        <a:t>INDICADOR EQUILÍBRIO FINANCEIRO E ATUARIAL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1" i="0" u="none" strike="noStrike" dirty="0">
                          <a:effectLst/>
                          <a:latin typeface="Calibri" panose="020F0502020204030204" pitchFamily="34" charset="0"/>
                        </a:rPr>
                        <a:t>2011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1" i="0" u="none" strike="noStrike" dirty="0">
                          <a:effectLst/>
                          <a:latin typeface="Calibri" panose="020F0502020204030204" pitchFamily="34" charset="0"/>
                        </a:rPr>
                        <a:t>2012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1" i="0" u="none" strike="noStrike" dirty="0">
                          <a:effectLst/>
                          <a:latin typeface="Calibri" panose="020F0502020204030204" pitchFamily="34" charset="0"/>
                        </a:rPr>
                        <a:t>2013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1" i="0" u="none" strike="noStrike" dirty="0">
                          <a:effectLst/>
                          <a:latin typeface="Calibri" panose="020F0502020204030204" pitchFamily="34" charset="0"/>
                        </a:rPr>
                        <a:t>2014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03047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dirty="0">
                          <a:effectLst/>
                          <a:latin typeface="Calibri" panose="020F0502020204030204" pitchFamily="34" charset="0"/>
                        </a:rPr>
                        <a:t>MUNICÍPIOS</a:t>
                      </a:r>
                      <a:endParaRPr lang="pt-BR" sz="14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70" marR="7270" marT="72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u="none" strike="noStrike" dirty="0">
                          <a:effectLst/>
                          <a:latin typeface="Calibri" panose="020F0502020204030204" pitchFamily="34" charset="0"/>
                        </a:rPr>
                        <a:t>RECURSOS GARANTIDORES TOTAIS</a:t>
                      </a:r>
                      <a:endParaRPr lang="pt-BR" sz="12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70" marR="7270" marT="72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 dirty="0">
                          <a:effectLst/>
                          <a:latin typeface="Calibri" panose="020F0502020204030204" pitchFamily="34" charset="0"/>
                        </a:rPr>
                        <a:t>41.434.050.583,94</a:t>
                      </a:r>
                      <a:endParaRPr lang="pt-BR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70" marR="7270" marT="72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 dirty="0">
                          <a:effectLst/>
                          <a:latin typeface="Calibri" panose="020F0502020204030204" pitchFamily="34" charset="0"/>
                        </a:rPr>
                        <a:t>72.262.065.245,02</a:t>
                      </a:r>
                      <a:endParaRPr lang="pt-BR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70" marR="7270" marT="72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 dirty="0">
                          <a:effectLst/>
                          <a:latin typeface="Calibri" panose="020F0502020204030204" pitchFamily="34" charset="0"/>
                        </a:rPr>
                        <a:t>70.563.840.733,21</a:t>
                      </a:r>
                      <a:endParaRPr lang="pt-BR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70" marR="7270" marT="72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 dirty="0">
                          <a:effectLst/>
                          <a:latin typeface="Calibri" panose="020F0502020204030204" pitchFamily="34" charset="0"/>
                        </a:rPr>
                        <a:t>94.139.780.404,47</a:t>
                      </a:r>
                      <a:endParaRPr lang="pt-BR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70" marR="7270" marT="72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6982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u="none" strike="noStrike" dirty="0">
                          <a:effectLst/>
                          <a:latin typeface="Calibri" panose="020F0502020204030204" pitchFamily="34" charset="0"/>
                        </a:rPr>
                        <a:t>PROVISÕES MATEMÁTICAS TOTAIS</a:t>
                      </a:r>
                      <a:endParaRPr lang="pt-BR" sz="12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70" marR="7270" marT="72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 dirty="0">
                          <a:effectLst/>
                          <a:latin typeface="Calibri" panose="020F0502020204030204" pitchFamily="34" charset="0"/>
                        </a:rPr>
                        <a:t>349.605.671.161,82</a:t>
                      </a:r>
                      <a:endParaRPr lang="pt-BR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70" marR="7270" marT="72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 dirty="0">
                          <a:effectLst/>
                          <a:latin typeface="Calibri" panose="020F0502020204030204" pitchFamily="34" charset="0"/>
                        </a:rPr>
                        <a:t>423.527.607.477,31</a:t>
                      </a:r>
                      <a:endParaRPr lang="pt-BR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70" marR="7270" marT="72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 dirty="0">
                          <a:effectLst/>
                          <a:latin typeface="Calibri" panose="020F0502020204030204" pitchFamily="34" charset="0"/>
                        </a:rPr>
                        <a:t>508.790.953.793,19</a:t>
                      </a:r>
                      <a:endParaRPr lang="pt-BR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70" marR="7270" marT="72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 dirty="0">
                          <a:effectLst/>
                          <a:latin typeface="Calibri" panose="020F0502020204030204" pitchFamily="34" charset="0"/>
                        </a:rPr>
                        <a:t>638.918.831.346,78</a:t>
                      </a:r>
                      <a:endParaRPr lang="pt-BR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70" marR="7270" marT="72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6982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DÉFICIT ATUARIAL</a:t>
                      </a:r>
                      <a:endParaRPr lang="pt-BR" sz="12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70" marR="7270" marT="72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b="1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-308.171.620.577,88</a:t>
                      </a:r>
                      <a:endParaRPr lang="pt-BR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70" marR="7270" marT="72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b="1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-351.265.542.232,29</a:t>
                      </a:r>
                      <a:endParaRPr lang="pt-BR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70" marR="7270" marT="72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b="1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-438.227.113.059,98</a:t>
                      </a:r>
                      <a:endParaRPr lang="pt-BR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70" marR="7270" marT="72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b="1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-544.779.050.942,31</a:t>
                      </a:r>
                      <a:endParaRPr lang="pt-BR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70" marR="7270" marT="72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96982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u="none" strike="noStrike" dirty="0">
                          <a:effectLst/>
                          <a:latin typeface="Calibri" panose="020F0502020204030204" pitchFamily="34" charset="0"/>
                        </a:rPr>
                        <a:t>INDICADOR</a:t>
                      </a:r>
                      <a:endParaRPr lang="pt-BR" sz="12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70" marR="7270" marT="72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b="1" u="none" strike="noStrike" dirty="0">
                          <a:effectLst/>
                          <a:latin typeface="Calibri" panose="020F0502020204030204" pitchFamily="34" charset="0"/>
                        </a:rPr>
                        <a:t>-7,44%</a:t>
                      </a:r>
                      <a:endParaRPr lang="pt-BR" sz="11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70" marR="7270" marT="72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b="1" u="none" strike="noStrike" dirty="0">
                          <a:effectLst/>
                          <a:latin typeface="Calibri" panose="020F0502020204030204" pitchFamily="34" charset="0"/>
                        </a:rPr>
                        <a:t>-7,98%</a:t>
                      </a:r>
                      <a:endParaRPr lang="pt-BR" sz="11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70" marR="7270" marT="72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b="1" u="none" strike="noStrike" dirty="0">
                          <a:effectLst/>
                          <a:latin typeface="Calibri" panose="020F0502020204030204" pitchFamily="34" charset="0"/>
                        </a:rPr>
                        <a:t>-9,19%</a:t>
                      </a:r>
                      <a:endParaRPr lang="pt-BR" sz="11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70" marR="7270" marT="72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b="1" u="none" strike="noStrike" dirty="0" smtClean="0">
                          <a:effectLst/>
                          <a:latin typeface="Calibri" panose="020F0502020204030204" pitchFamily="34" charset="0"/>
                        </a:rPr>
                        <a:t>-9,87%</a:t>
                      </a:r>
                      <a:endParaRPr lang="pt-BR" sz="11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70" marR="7270" marT="72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403047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dirty="0" smtClean="0">
                          <a:effectLst/>
                          <a:latin typeface="Calibri" panose="020F0502020204030204" pitchFamily="34" charset="0"/>
                        </a:rPr>
                        <a:t>ESTADOS/DF</a:t>
                      </a:r>
                      <a:endParaRPr lang="pt-BR" sz="14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70" marR="7270" marT="72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u="none" strike="noStrike" dirty="0">
                          <a:effectLst/>
                          <a:latin typeface="Calibri" panose="020F0502020204030204" pitchFamily="34" charset="0"/>
                        </a:rPr>
                        <a:t>RECURSOS GARANTIDORES TOTAIS</a:t>
                      </a:r>
                      <a:endParaRPr lang="pt-BR" sz="12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70" marR="7270" marT="72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 dirty="0">
                          <a:effectLst/>
                          <a:latin typeface="Calibri" panose="020F0502020204030204" pitchFamily="34" charset="0"/>
                        </a:rPr>
                        <a:t>10.351.016.128,00</a:t>
                      </a:r>
                      <a:endParaRPr lang="pt-BR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70" marR="7270" marT="72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 dirty="0">
                          <a:effectLst/>
                          <a:latin typeface="Calibri" panose="020F0502020204030204" pitchFamily="34" charset="0"/>
                        </a:rPr>
                        <a:t>95.621.871.347,62</a:t>
                      </a:r>
                      <a:endParaRPr lang="pt-BR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70" marR="7270" marT="72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 dirty="0">
                          <a:effectLst/>
                          <a:latin typeface="Calibri" panose="020F0502020204030204" pitchFamily="34" charset="0"/>
                        </a:rPr>
                        <a:t>138.359.840.098,52</a:t>
                      </a:r>
                      <a:endParaRPr lang="pt-BR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70" marR="7270" marT="72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 dirty="0">
                          <a:effectLst/>
                          <a:latin typeface="Calibri" panose="020F0502020204030204" pitchFamily="34" charset="0"/>
                        </a:rPr>
                        <a:t>129.468.232.787,52</a:t>
                      </a:r>
                      <a:endParaRPr lang="pt-BR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70" marR="7270" marT="72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6982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u="none" strike="noStrike" dirty="0">
                          <a:effectLst/>
                          <a:latin typeface="Calibri" panose="020F0502020204030204" pitchFamily="34" charset="0"/>
                        </a:rPr>
                        <a:t>PROVISÕES MATEMÁTICAS TOTAIS</a:t>
                      </a:r>
                      <a:endParaRPr lang="pt-BR" sz="12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70" marR="7270" marT="72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 dirty="0">
                          <a:effectLst/>
                          <a:latin typeface="Calibri" panose="020F0502020204030204" pitchFamily="34" charset="0"/>
                        </a:rPr>
                        <a:t>1.384.257.666.447,14</a:t>
                      </a:r>
                      <a:endParaRPr lang="pt-BR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70" marR="7270" marT="72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 dirty="0">
                          <a:effectLst/>
                          <a:latin typeface="Calibri" panose="020F0502020204030204" pitchFamily="34" charset="0"/>
                        </a:rPr>
                        <a:t>2.114.295.168.126,47</a:t>
                      </a:r>
                      <a:endParaRPr lang="pt-BR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70" marR="7270" marT="72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 dirty="0">
                          <a:effectLst/>
                          <a:latin typeface="Calibri" panose="020F0502020204030204" pitchFamily="34" charset="0"/>
                        </a:rPr>
                        <a:t>2.465.990.898.248,60</a:t>
                      </a:r>
                      <a:endParaRPr lang="pt-BR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70" marR="7270" marT="72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 dirty="0">
                          <a:effectLst/>
                          <a:latin typeface="Calibri" panose="020F0502020204030204" pitchFamily="34" charset="0"/>
                        </a:rPr>
                        <a:t>2.877.293.501.110,09</a:t>
                      </a:r>
                      <a:endParaRPr lang="pt-BR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70" marR="7270" marT="72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6982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u="none" strike="noStrike" dirty="0">
                          <a:effectLst/>
                          <a:latin typeface="Calibri" panose="020F0502020204030204" pitchFamily="34" charset="0"/>
                        </a:rPr>
                        <a:t>DÉFICIT ATUARIAL</a:t>
                      </a:r>
                      <a:endParaRPr lang="pt-BR" sz="12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70" marR="7270" marT="72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b="1" u="none" strike="noStrike" dirty="0">
                          <a:effectLst/>
                          <a:latin typeface="Calibri" panose="020F0502020204030204" pitchFamily="34" charset="0"/>
                        </a:rPr>
                        <a:t>-1.373.906.650.319,14</a:t>
                      </a:r>
                      <a:endParaRPr lang="pt-BR" sz="11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70" marR="7270" marT="72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b="1" u="none" strike="noStrike" dirty="0">
                          <a:effectLst/>
                          <a:latin typeface="Calibri" panose="020F0502020204030204" pitchFamily="34" charset="0"/>
                        </a:rPr>
                        <a:t>-2.018.673.296.778,85</a:t>
                      </a:r>
                      <a:endParaRPr lang="pt-BR" sz="11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70" marR="7270" marT="72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b="1" u="none" strike="noStrike" dirty="0">
                          <a:effectLst/>
                          <a:latin typeface="Calibri" panose="020F0502020204030204" pitchFamily="34" charset="0"/>
                        </a:rPr>
                        <a:t>-2.327.631.058.150,08</a:t>
                      </a:r>
                      <a:endParaRPr lang="pt-BR" sz="11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70" marR="7270" marT="72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b="1" u="none" strike="noStrike" dirty="0">
                          <a:effectLst/>
                          <a:latin typeface="Calibri" panose="020F0502020204030204" pitchFamily="34" charset="0"/>
                        </a:rPr>
                        <a:t>-2.747.825.268.322,57</a:t>
                      </a:r>
                      <a:endParaRPr lang="pt-BR" sz="11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70" marR="7270" marT="72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96982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u="none" strike="noStrike" dirty="0">
                          <a:effectLst/>
                          <a:latin typeface="Calibri" panose="020F0502020204030204" pitchFamily="34" charset="0"/>
                        </a:rPr>
                        <a:t>INDICADOR</a:t>
                      </a:r>
                      <a:endParaRPr lang="pt-BR" sz="12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70" marR="7270" marT="72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b="1" u="none" strike="noStrike" dirty="0">
                          <a:effectLst/>
                          <a:latin typeface="Calibri" panose="020F0502020204030204" pitchFamily="34" charset="0"/>
                        </a:rPr>
                        <a:t>-33,16%</a:t>
                      </a:r>
                      <a:endParaRPr lang="pt-BR" sz="11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70" marR="7270" marT="72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b="1" u="none" strike="noStrike" dirty="0">
                          <a:effectLst/>
                          <a:latin typeface="Calibri" panose="020F0502020204030204" pitchFamily="34" charset="0"/>
                        </a:rPr>
                        <a:t>-45,85%</a:t>
                      </a:r>
                      <a:endParaRPr lang="pt-BR" sz="11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70" marR="7270" marT="72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b="1" u="none" strike="noStrike" dirty="0">
                          <a:effectLst/>
                          <a:latin typeface="Calibri" panose="020F0502020204030204" pitchFamily="34" charset="0"/>
                        </a:rPr>
                        <a:t>-48,82%</a:t>
                      </a:r>
                      <a:endParaRPr lang="pt-BR" sz="11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70" marR="7270" marT="72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b="1" u="none" strike="noStrike" dirty="0" smtClean="0">
                          <a:effectLst/>
                          <a:latin typeface="Calibri" panose="020F0502020204030204" pitchFamily="34" charset="0"/>
                        </a:rPr>
                        <a:t>-49,77%</a:t>
                      </a:r>
                      <a:endParaRPr lang="pt-BR" sz="11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70" marR="7270" marT="72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403047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dirty="0">
                          <a:effectLst/>
                          <a:latin typeface="Calibri" panose="020F0502020204030204" pitchFamily="34" charset="0"/>
                        </a:rPr>
                        <a:t>UNIÃO</a:t>
                      </a:r>
                      <a:endParaRPr lang="pt-BR" sz="14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70" marR="7270" marT="72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u="none" strike="noStrike" dirty="0">
                          <a:effectLst/>
                          <a:latin typeface="Calibri" panose="020F0502020204030204" pitchFamily="34" charset="0"/>
                        </a:rPr>
                        <a:t>RECURSOS GARANTIDORES TOTAIS</a:t>
                      </a:r>
                      <a:endParaRPr lang="pt-BR" sz="12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70" marR="7270" marT="72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 dirty="0"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  <a:endParaRPr lang="pt-BR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70" marR="7270" marT="72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 dirty="0"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  <a:endParaRPr lang="pt-BR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70" marR="7270" marT="72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 dirty="0"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  <a:endParaRPr lang="pt-BR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70" marR="7270" marT="72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 dirty="0"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  <a:endParaRPr lang="pt-BR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70" marR="7270" marT="72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6982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u="none" strike="noStrike" dirty="0">
                          <a:effectLst/>
                          <a:latin typeface="Calibri" panose="020F0502020204030204" pitchFamily="34" charset="0"/>
                        </a:rPr>
                        <a:t>PROVISÕES MATEMÁTICAS TOTAIS</a:t>
                      </a:r>
                      <a:endParaRPr lang="pt-BR" sz="12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70" marR="7270" marT="72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 dirty="0">
                          <a:effectLst/>
                          <a:latin typeface="Calibri" panose="020F0502020204030204" pitchFamily="34" charset="0"/>
                        </a:rPr>
                        <a:t>706.854.365.728,39</a:t>
                      </a:r>
                      <a:endParaRPr lang="pt-BR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70" marR="7270" marT="72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 dirty="0">
                          <a:effectLst/>
                          <a:latin typeface="Calibri" panose="020F0502020204030204" pitchFamily="34" charset="0"/>
                        </a:rPr>
                        <a:t>1.107.103.384.388,70</a:t>
                      </a:r>
                      <a:endParaRPr lang="pt-BR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70" marR="7270" marT="72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 dirty="0">
                          <a:effectLst/>
                          <a:latin typeface="Calibri" panose="020F0502020204030204" pitchFamily="34" charset="0"/>
                        </a:rPr>
                        <a:t>1.251.470.709.504,71</a:t>
                      </a:r>
                      <a:endParaRPr lang="pt-BR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70" marR="7270" marT="72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 dirty="0">
                          <a:effectLst/>
                          <a:latin typeface="Calibri" panose="020F0502020204030204" pitchFamily="34" charset="0"/>
                        </a:rPr>
                        <a:t>1.115.882.646.028,20</a:t>
                      </a:r>
                      <a:endParaRPr lang="pt-BR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70" marR="7270" marT="72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6982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u="none" strike="noStrike" dirty="0">
                          <a:effectLst/>
                          <a:latin typeface="Calibri" panose="020F0502020204030204" pitchFamily="34" charset="0"/>
                        </a:rPr>
                        <a:t>DÉFICIT ATUARIAL</a:t>
                      </a:r>
                      <a:endParaRPr lang="pt-BR" sz="12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70" marR="7270" marT="72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b="1" u="none" strike="noStrike" dirty="0">
                          <a:effectLst/>
                          <a:latin typeface="Calibri" panose="020F0502020204030204" pitchFamily="34" charset="0"/>
                        </a:rPr>
                        <a:t>-706.854.365.728,39</a:t>
                      </a:r>
                      <a:endParaRPr lang="pt-BR" sz="11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70" marR="7270" marT="72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b="1" u="none" strike="noStrike" dirty="0">
                          <a:effectLst/>
                          <a:latin typeface="Calibri" panose="020F0502020204030204" pitchFamily="34" charset="0"/>
                        </a:rPr>
                        <a:t>-1.107.103.384.388,70</a:t>
                      </a:r>
                      <a:endParaRPr lang="pt-BR" sz="11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70" marR="7270" marT="72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b="1" u="none" strike="noStrike" dirty="0">
                          <a:effectLst/>
                          <a:latin typeface="Calibri" panose="020F0502020204030204" pitchFamily="34" charset="0"/>
                        </a:rPr>
                        <a:t>-1.251.470.709.504,71</a:t>
                      </a:r>
                      <a:endParaRPr lang="pt-BR" sz="11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70" marR="7270" marT="72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b="1" u="none" strike="noStrike" dirty="0">
                          <a:effectLst/>
                          <a:latin typeface="Calibri" panose="020F0502020204030204" pitchFamily="34" charset="0"/>
                        </a:rPr>
                        <a:t>-1.115.882.646.028,20</a:t>
                      </a:r>
                      <a:endParaRPr lang="pt-BR" sz="11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70" marR="7270" marT="72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96982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u="none" strike="noStrike" dirty="0">
                          <a:effectLst/>
                          <a:latin typeface="Calibri" panose="020F0502020204030204" pitchFamily="34" charset="0"/>
                        </a:rPr>
                        <a:t>INDICADOR</a:t>
                      </a:r>
                      <a:endParaRPr lang="pt-BR" sz="12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70" marR="7270" marT="72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b="1" u="none" strike="noStrike" dirty="0">
                          <a:effectLst/>
                          <a:latin typeface="Calibri" panose="020F0502020204030204" pitchFamily="34" charset="0"/>
                        </a:rPr>
                        <a:t>-17,06%</a:t>
                      </a:r>
                      <a:endParaRPr lang="pt-BR" sz="11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70" marR="7270" marT="72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b="1" u="none" strike="noStrike" dirty="0">
                          <a:effectLst/>
                          <a:latin typeface="Calibri" panose="020F0502020204030204" pitchFamily="34" charset="0"/>
                        </a:rPr>
                        <a:t>-25,15%</a:t>
                      </a:r>
                      <a:endParaRPr lang="pt-BR" sz="11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70" marR="7270" marT="72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b="1" u="none" strike="noStrike" dirty="0">
                          <a:effectLst/>
                          <a:latin typeface="Calibri" panose="020F0502020204030204" pitchFamily="34" charset="0"/>
                        </a:rPr>
                        <a:t>-26,25%</a:t>
                      </a:r>
                      <a:endParaRPr lang="pt-BR" sz="11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70" marR="7270" marT="72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b="1" u="none" strike="noStrike" dirty="0"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r>
                        <a:rPr lang="pt-BR" sz="1100" b="1" u="none" strike="noStrike" dirty="0" smtClean="0">
                          <a:effectLst/>
                          <a:latin typeface="Calibri" panose="020F0502020204030204" pitchFamily="34" charset="0"/>
                        </a:rPr>
                        <a:t>20,21%</a:t>
                      </a:r>
                      <a:endParaRPr lang="pt-BR" sz="11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70" marR="7270" marT="72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296982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 smtClean="0"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  <a:endParaRPr lang="pt-BR" sz="14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70" marR="7270" marT="72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u="none" strike="noStrike" kern="1200" noProof="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DÉFICIT ATUARIAL</a:t>
                      </a:r>
                      <a:endParaRPr lang="pt-BR" sz="1200" b="1" u="none" strike="noStrike" kern="1200" noProof="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270" marR="7270" marT="72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b="1" i="0" u="none" strike="noStrike" dirty="0">
                          <a:effectLst/>
                          <a:latin typeface="Calibri" panose="020F0502020204030204" pitchFamily="34" charset="0"/>
                        </a:rPr>
                        <a:t>-2.388.932.636.625,41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b="1" i="0" u="none" strike="noStrike" dirty="0">
                          <a:effectLst/>
                          <a:latin typeface="Calibri" panose="020F0502020204030204" pitchFamily="34" charset="0"/>
                        </a:rPr>
                        <a:t>-3.477.042.223.399,84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b="1" i="0" u="none" strike="noStrike" dirty="0">
                          <a:effectLst/>
                          <a:latin typeface="Calibri" panose="020F0502020204030204" pitchFamily="34" charset="0"/>
                        </a:rPr>
                        <a:t>-4.017.328.880.714,77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b="1" i="0" u="none" strike="noStrike" dirty="0">
                          <a:effectLst/>
                          <a:latin typeface="Calibri" panose="020F0502020204030204" pitchFamily="34" charset="0"/>
                        </a:rPr>
                        <a:t>-4.408.486.965.293,08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96982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u="none" strike="noStrike" dirty="0">
                          <a:effectLst/>
                          <a:latin typeface="Calibri" panose="020F0502020204030204" pitchFamily="34" charset="0"/>
                        </a:rPr>
                        <a:t>PIB TOTAL</a:t>
                      </a:r>
                      <a:endParaRPr lang="pt-BR" sz="12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70" marR="7270" marT="72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 dirty="0">
                          <a:effectLst/>
                          <a:latin typeface="Calibri" panose="020F0502020204030204" pitchFamily="34" charset="0"/>
                        </a:rPr>
                        <a:t>4.143.000.000.000,00</a:t>
                      </a:r>
                      <a:endParaRPr lang="pt-BR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70" marR="7270" marT="72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 dirty="0">
                          <a:effectLst/>
                          <a:latin typeface="Calibri" panose="020F0502020204030204" pitchFamily="34" charset="0"/>
                        </a:rPr>
                        <a:t>4.402.537.109.407,73</a:t>
                      </a:r>
                      <a:endParaRPr lang="pt-BR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70" marR="7270" marT="72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 dirty="0">
                          <a:effectLst/>
                          <a:latin typeface="Calibri" panose="020F0502020204030204" pitchFamily="34" charset="0"/>
                        </a:rPr>
                        <a:t>     </a:t>
                      </a:r>
                      <a:r>
                        <a:rPr lang="pt-BR" sz="1100" u="none" strike="noStrike" dirty="0" smtClean="0">
                          <a:effectLst/>
                          <a:latin typeface="Calibri" panose="020F0502020204030204" pitchFamily="34" charset="0"/>
                        </a:rPr>
                        <a:t>4.768.229.670.000,00 </a:t>
                      </a:r>
                      <a:endParaRPr lang="pt-BR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70" marR="7270" marT="72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 dirty="0"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  <a:r>
                        <a:rPr lang="pt-BR" sz="1100" u="none" strike="noStrike" dirty="0" smtClean="0">
                          <a:effectLst/>
                          <a:latin typeface="Calibri" panose="020F0502020204030204" pitchFamily="34" charset="0"/>
                        </a:rPr>
                        <a:t>5.485.769.732.000,00 </a:t>
                      </a:r>
                      <a:endParaRPr lang="pt-BR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70" marR="7270" marT="72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6982">
                <a:tc vMerge="1">
                  <a:txBody>
                    <a:bodyPr/>
                    <a:lstStyle/>
                    <a:p>
                      <a:pPr algn="ctr" fontAlgn="ctr"/>
                      <a:endParaRPr lang="pt-BR" sz="14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70" marR="7270" marT="72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i="0" u="none" strike="noStrike" dirty="0" smtClean="0">
                          <a:effectLst/>
                          <a:latin typeface="Calibri" panose="020F0502020204030204" pitchFamily="34" charset="0"/>
                        </a:rPr>
                        <a:t>INDICADOR</a:t>
                      </a:r>
                      <a:endParaRPr lang="pt-BR" sz="12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70" marR="7270" marT="72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b="1" i="0" u="none" strike="noStrike" dirty="0">
                          <a:effectLst/>
                          <a:latin typeface="Calibri" panose="020F0502020204030204" pitchFamily="34" charset="0"/>
                        </a:rPr>
                        <a:t>-57,66%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b="1" i="0" u="none" strike="noStrike" dirty="0">
                          <a:effectLst/>
                          <a:latin typeface="Calibri" panose="020F0502020204030204" pitchFamily="34" charset="0"/>
                        </a:rPr>
                        <a:t>-78,98%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b="1" i="0" u="none" strike="noStrike" dirty="0">
                          <a:effectLst/>
                          <a:latin typeface="Calibri" panose="020F0502020204030204" pitchFamily="34" charset="0"/>
                        </a:rPr>
                        <a:t>-84,25%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b="1" i="0" u="none" strike="noStrike" dirty="0" smtClean="0">
                          <a:effectLst/>
                          <a:latin typeface="Calibri" panose="020F0502020204030204" pitchFamily="34" charset="0"/>
                        </a:rPr>
                        <a:t>-79,85%</a:t>
                      </a:r>
                      <a:endParaRPr lang="pt-BR" sz="11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02482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67544" y="764704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b="1" u="sng" dirty="0" smtClean="0">
                <a:solidFill>
                  <a:srgbClr val="000000"/>
                </a:solidFill>
                <a:latin typeface="Times New Roman"/>
              </a:rPr>
              <a:t>PPA - INDICADOR RESULTADO OPERACIONAL ANUAL</a:t>
            </a:r>
            <a:endParaRPr lang="pt-BR" sz="1400" dirty="0" smtClean="0">
              <a:solidFill>
                <a:srgbClr val="000000"/>
              </a:solidFill>
            </a:endParaRPr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/>
          </p:nvPr>
        </p:nvGraphicFramePr>
        <p:xfrm>
          <a:off x="-3" y="1265445"/>
          <a:ext cx="9036498" cy="533190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28543"/>
                <a:gridCol w="1809363"/>
                <a:gridCol w="1549648"/>
                <a:gridCol w="1549648"/>
                <a:gridCol w="1549648"/>
                <a:gridCol w="1549648"/>
              </a:tblGrid>
              <a:tr h="290114">
                <a:tc>
                  <a:txBody>
                    <a:bodyPr/>
                    <a:lstStyle/>
                    <a:p>
                      <a:pPr algn="l" fontAlgn="b"/>
                      <a:endParaRPr lang="pt-BR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11" marR="8411" marT="8411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11" marR="8411" marT="8411" marB="0" anchor="b">
                    <a:lnL w="12700" cmpd="sng">
                      <a:noFill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u="none" strike="noStrike" dirty="0">
                          <a:effectLst/>
                          <a:latin typeface="Calibri" panose="020F0502020204030204" pitchFamily="34" charset="0"/>
                        </a:rPr>
                        <a:t>2011</a:t>
                      </a:r>
                      <a:endParaRPr lang="pt-BR" sz="16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11" marR="8411" marT="8411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u="none" strike="noStrike" dirty="0">
                          <a:effectLst/>
                          <a:latin typeface="Calibri" panose="020F0502020204030204" pitchFamily="34" charset="0"/>
                        </a:rPr>
                        <a:t>2012</a:t>
                      </a:r>
                      <a:endParaRPr lang="pt-BR" sz="16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11" marR="8411" marT="8411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u="none" strike="noStrike" dirty="0">
                          <a:effectLst/>
                          <a:latin typeface="Calibri" panose="020F0502020204030204" pitchFamily="34" charset="0"/>
                        </a:rPr>
                        <a:t>2013</a:t>
                      </a:r>
                      <a:endParaRPr lang="pt-BR" sz="16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11" marR="8411" marT="8411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u="none" strike="noStrike" dirty="0">
                          <a:effectLst/>
                          <a:latin typeface="Calibri" panose="020F0502020204030204" pitchFamily="34" charset="0"/>
                        </a:rPr>
                        <a:t>2014</a:t>
                      </a:r>
                      <a:endParaRPr lang="pt-BR" sz="16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11" marR="8411" marT="8411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6576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dirty="0">
                          <a:effectLst/>
                          <a:latin typeface="Calibri" panose="020F0502020204030204" pitchFamily="34" charset="0"/>
                        </a:rPr>
                        <a:t>MUNICIPIOS</a:t>
                      </a:r>
                      <a:endParaRPr lang="pt-BR" sz="14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11" marR="8411" marT="8411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1" u="none" strike="noStrike" dirty="0">
                          <a:effectLst/>
                          <a:latin typeface="Calibri" panose="020F0502020204030204" pitchFamily="34" charset="0"/>
                        </a:rPr>
                        <a:t>RECEITA TOTAL</a:t>
                      </a:r>
                      <a:endParaRPr lang="pt-BR" sz="12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11" marR="8411" marT="8411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26.961.682.039,25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31.088.233.748,03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29.910.450.496,40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36.370.598.073,75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  <a:tr h="296576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1" u="none" strike="noStrike" dirty="0">
                          <a:effectLst/>
                          <a:latin typeface="Calibri" panose="020F0502020204030204" pitchFamily="34" charset="0"/>
                        </a:rPr>
                        <a:t>DESPESA TOTAL</a:t>
                      </a:r>
                      <a:endParaRPr lang="pt-BR" sz="12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11" marR="8411" marT="8411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14.322.947.391,08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17.483.780.566,98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22.918.832.660,48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25.424.985.840,35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</a:tr>
              <a:tr h="296576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1" u="none" strike="noStrike" dirty="0">
                          <a:effectLst/>
                          <a:latin typeface="Calibri" panose="020F0502020204030204" pitchFamily="34" charset="0"/>
                        </a:rPr>
                        <a:t>RESULTADO OPERACIONAL</a:t>
                      </a:r>
                      <a:endParaRPr lang="pt-BR" sz="12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11" marR="8411" marT="8411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12.638.734.648,17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13.604.453.181,05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6.991.617.835,92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10.945.612.233,40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00"/>
                    </a:solidFill>
                  </a:tcPr>
                </a:tc>
              </a:tr>
              <a:tr h="296576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1" u="none" strike="noStrike" dirty="0">
                          <a:effectLst/>
                          <a:latin typeface="Calibri" panose="020F0502020204030204" pitchFamily="34" charset="0"/>
                        </a:rPr>
                        <a:t>INDICADOR</a:t>
                      </a:r>
                      <a:endParaRPr lang="pt-BR" sz="12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11" marR="8411" marT="8411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0,20%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6576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dirty="0">
                          <a:effectLst/>
                          <a:latin typeface="Calibri" panose="020F0502020204030204" pitchFamily="34" charset="0"/>
                        </a:rPr>
                        <a:t>ESTADOS</a:t>
                      </a:r>
                      <a:endParaRPr lang="pt-BR" sz="14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11" marR="8411" marT="8411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1" u="none" strike="noStrike" dirty="0">
                          <a:effectLst/>
                          <a:latin typeface="Calibri" panose="020F0502020204030204" pitchFamily="34" charset="0"/>
                        </a:rPr>
                        <a:t>RECEITA TOTAL</a:t>
                      </a:r>
                      <a:endParaRPr lang="pt-BR" sz="12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11" marR="8411" marT="8411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42.578.529.835,09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42.200.753.561,94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49.042.091.760,59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66.648.555.405,18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  <a:tr h="296576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1" u="none" strike="noStrike" dirty="0">
                          <a:effectLst/>
                          <a:latin typeface="Calibri" panose="020F0502020204030204" pitchFamily="34" charset="0"/>
                        </a:rPr>
                        <a:t>DESPESA TOTAL</a:t>
                      </a:r>
                      <a:endParaRPr lang="pt-BR" sz="12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11" marR="8411" marT="8411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67.159.153.603,35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75.857.927.356,29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97.217.963.065,55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117.088.317.929,87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</a:tr>
              <a:tr h="296576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1" u="none" strike="noStrike" dirty="0">
                          <a:effectLst/>
                          <a:latin typeface="Calibri" panose="020F0502020204030204" pitchFamily="34" charset="0"/>
                        </a:rPr>
                        <a:t>RESULTADO OPERACIONAL</a:t>
                      </a:r>
                      <a:endParaRPr lang="pt-BR" sz="12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11" marR="8411" marT="8411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-31.287.867.193,68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-37.399.453.354,07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-48.175.871.304,96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-50.439.762.524,68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00"/>
                    </a:solidFill>
                  </a:tcPr>
                </a:tc>
              </a:tr>
              <a:tr h="296576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1" u="none" strike="noStrike" dirty="0">
                          <a:effectLst/>
                          <a:latin typeface="Calibri" panose="020F0502020204030204" pitchFamily="34" charset="0"/>
                        </a:rPr>
                        <a:t>INDICADOR</a:t>
                      </a:r>
                      <a:endParaRPr lang="pt-BR" sz="12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11" marR="8411" marT="8411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-0,76%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-0,85%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-1,01%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r>
                        <a:rPr lang="pt-BR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0,92%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296576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dirty="0">
                          <a:effectLst/>
                          <a:latin typeface="Calibri" panose="020F0502020204030204" pitchFamily="34" charset="0"/>
                        </a:rPr>
                        <a:t>UNIÃO</a:t>
                      </a:r>
                      <a:endParaRPr lang="pt-BR" sz="14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11" marR="8411" marT="8411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1" u="none" strike="noStrike" dirty="0">
                          <a:effectLst/>
                          <a:latin typeface="Calibri" panose="020F0502020204030204" pitchFamily="34" charset="0"/>
                        </a:rPr>
                        <a:t>RECEITA TOTAL</a:t>
                      </a:r>
                      <a:endParaRPr lang="pt-BR" sz="12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11" marR="8411" marT="8411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  22.564.396.080,00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   22.983.504.950,00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    24.577.284.780,00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26.423.825.062,27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  <a:tr h="296576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1" u="none" strike="noStrike" dirty="0">
                          <a:effectLst/>
                          <a:latin typeface="Calibri" panose="020F0502020204030204" pitchFamily="34" charset="0"/>
                        </a:rPr>
                        <a:t>DESPESA TOTAL</a:t>
                      </a:r>
                      <a:endParaRPr lang="pt-BR" sz="12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11" marR="8411" marT="8411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  57.180.946.997,39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   59.224.212.105,18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    64.484.233.610,46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67.570.489.836,19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</a:tr>
              <a:tr h="296576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1" u="none" strike="noStrike" dirty="0">
                          <a:effectLst/>
                          <a:latin typeface="Calibri" panose="020F0502020204030204" pitchFamily="34" charset="0"/>
                        </a:rPr>
                        <a:t>RESULTADO OPERACIONAL</a:t>
                      </a:r>
                      <a:endParaRPr lang="pt-BR" sz="12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11" marR="8411" marT="8411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-34.616.550.917,39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-36.240.707.155,18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-39.906.948.830,46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-41.146.664.773,93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00"/>
                    </a:solidFill>
                  </a:tcPr>
                </a:tc>
              </a:tr>
              <a:tr h="296576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1" u="none" strike="noStrike" dirty="0">
                          <a:effectLst/>
                          <a:latin typeface="Calibri" panose="020F0502020204030204" pitchFamily="34" charset="0"/>
                        </a:rPr>
                        <a:t>INDICADOR</a:t>
                      </a:r>
                      <a:endParaRPr lang="pt-BR" sz="12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11" marR="8411" marT="8411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-0,84%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-0,82%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-0,84%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r>
                        <a:rPr lang="pt-BR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0,75%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296576"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dirty="0"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  <a:endParaRPr lang="pt-BR" sz="14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11" marR="8411" marT="8411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1" u="none" strike="noStrike" dirty="0">
                          <a:effectLst/>
                          <a:latin typeface="Calibri" panose="020F0502020204030204" pitchFamily="34" charset="0"/>
                        </a:rPr>
                        <a:t>RECEITA TOTAL</a:t>
                      </a:r>
                      <a:endParaRPr lang="pt-BR" sz="12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11" marR="8411" marT="8411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69.540.211.874,34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73.288.987.309,97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78.952.542.256,99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129.442.978.541,20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96576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1" u="none" strike="noStrike" dirty="0">
                          <a:effectLst/>
                          <a:latin typeface="Calibri" panose="020F0502020204030204" pitchFamily="34" charset="0"/>
                        </a:rPr>
                        <a:t>DESPESA TOTAL</a:t>
                      </a:r>
                      <a:endParaRPr lang="pt-BR" sz="12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11" marR="8411" marT="8411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81.482.100.994,43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93.341.707.923,27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120.136.795.726,03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210.083.793.606,41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  <a:tr h="296576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1" u="none" strike="noStrike" dirty="0">
                          <a:effectLst/>
                          <a:latin typeface="Calibri" panose="020F0502020204030204" pitchFamily="34" charset="0"/>
                        </a:rPr>
                        <a:t>RESULTADO OPERACIONAL</a:t>
                      </a:r>
                      <a:endParaRPr lang="pt-BR" sz="12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11" marR="8411" marT="8411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-53.265.683.462,90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-60.035.707.328,20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-81.091.202.299,50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-80.640.815.065,21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00"/>
                    </a:solidFill>
                  </a:tcPr>
                </a:tc>
              </a:tr>
              <a:tr h="296576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1" u="none" strike="noStrike" dirty="0">
                          <a:effectLst/>
                          <a:latin typeface="Calibri" panose="020F0502020204030204" pitchFamily="34" charset="0"/>
                        </a:rPr>
                        <a:t>PIB</a:t>
                      </a:r>
                      <a:endParaRPr lang="pt-BR" sz="12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11" marR="8411" marT="8411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4.143.013.338.000,00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4.402.537.109.407,73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4.768.229.670.000,00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5.485.769.732.000,00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</a:tr>
              <a:tr h="296576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1" u="none" strike="noStrike" dirty="0">
                          <a:effectLst/>
                          <a:latin typeface="Calibri" panose="020F0502020204030204" pitchFamily="34" charset="0"/>
                        </a:rPr>
                        <a:t>INDICADOR</a:t>
                      </a:r>
                      <a:endParaRPr lang="pt-BR" sz="12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11" marR="8411" marT="8411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-1,29%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-1,36%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-1,70%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r>
                        <a:rPr lang="pt-BR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1,47</a:t>
                      </a:r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792372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828329"/>
            <a:ext cx="9036496" cy="521074"/>
          </a:xfrm>
        </p:spPr>
        <p:txBody>
          <a:bodyPr>
            <a:noAutofit/>
          </a:bodyPr>
          <a:lstStyle/>
          <a:p>
            <a:pPr algn="ctr"/>
            <a:r>
              <a:rPr lang="pt-BR" sz="2138" b="1" dirty="0">
                <a:solidFill>
                  <a:schemeClr val="tx1"/>
                </a:solidFill>
              </a:rPr>
              <a:t>2 - </a:t>
            </a:r>
            <a:r>
              <a:rPr lang="pt-BR" sz="2138" b="1" u="sng" dirty="0">
                <a:solidFill>
                  <a:schemeClr val="tx1"/>
                </a:solidFill>
              </a:rPr>
              <a:t>COMPETÊNCIA LEGISLATIVA CONCORRENTE NA CF 1988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7086" y="1358852"/>
            <a:ext cx="8949410" cy="5183869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spcBef>
                <a:spcPts val="225"/>
              </a:spcBef>
              <a:buNone/>
            </a:pPr>
            <a:r>
              <a:rPr lang="pt-BR" sz="1800" dirty="0">
                <a:sym typeface="Wingdings" panose="05000000000000000000" pitchFamily="2" charset="2"/>
              </a:rPr>
              <a:t></a:t>
            </a:r>
            <a:r>
              <a:rPr lang="pt-BR" sz="1950" dirty="0">
                <a:sym typeface="Wingdings" panose="05000000000000000000" pitchFamily="2" charset="2"/>
              </a:rPr>
              <a:t>Repartição de competências:</a:t>
            </a:r>
          </a:p>
          <a:p>
            <a:pPr marL="201216" indent="0" algn="just">
              <a:spcBef>
                <a:spcPts val="225"/>
              </a:spcBef>
              <a:buNone/>
            </a:pPr>
            <a:r>
              <a:rPr lang="pt-BR" sz="1950" dirty="0">
                <a:sym typeface="Wingdings" panose="05000000000000000000" pitchFamily="2" charset="2"/>
              </a:rPr>
              <a:t>Distribuição das esferas de poder entre os entes federados.</a:t>
            </a:r>
          </a:p>
          <a:p>
            <a:pPr marL="201216" indent="0" algn="just">
              <a:spcBef>
                <a:spcPts val="225"/>
              </a:spcBef>
              <a:buNone/>
            </a:pPr>
            <a:r>
              <a:rPr lang="pt-BR" sz="1950" dirty="0">
                <a:sym typeface="Wingdings" panose="05000000000000000000" pitchFamily="2" charset="2"/>
              </a:rPr>
              <a:t>Determina o nível de descentralização e o grau de autonomia dos entes subnacionais em uma Federação.</a:t>
            </a:r>
          </a:p>
          <a:p>
            <a:pPr marL="0" indent="0" algn="just">
              <a:spcBef>
                <a:spcPts val="225"/>
              </a:spcBef>
              <a:buNone/>
            </a:pPr>
            <a:endParaRPr lang="pt-BR" sz="450" dirty="0">
              <a:sym typeface="Wingdings" panose="05000000000000000000" pitchFamily="2" charset="2"/>
            </a:endParaRPr>
          </a:p>
          <a:p>
            <a:pPr marL="0" indent="0" algn="just">
              <a:spcBef>
                <a:spcPts val="225"/>
              </a:spcBef>
              <a:buNone/>
            </a:pPr>
            <a:r>
              <a:rPr lang="pt-BR" sz="1950" dirty="0">
                <a:sym typeface="Wingdings" panose="05000000000000000000" pitchFamily="2" charset="2"/>
              </a:rPr>
              <a:t>CF 1988: sistema complexo, que combina repartição horizontal (exaustiva, enumerada e não enumerada ou reservada) e vertical (comum, concorrente e suplementar) nas competências material, legislativa e tributária.</a:t>
            </a:r>
          </a:p>
          <a:p>
            <a:pPr marL="0" indent="0" algn="just">
              <a:spcBef>
                <a:spcPts val="225"/>
              </a:spcBef>
              <a:buNone/>
            </a:pPr>
            <a:endParaRPr lang="pt-BR" sz="450" dirty="0">
              <a:sym typeface="Wingdings" panose="05000000000000000000" pitchFamily="2" charset="2"/>
            </a:endParaRPr>
          </a:p>
          <a:p>
            <a:pPr marL="0" indent="0" algn="just">
              <a:spcBef>
                <a:spcPts val="225"/>
              </a:spcBef>
              <a:buNone/>
            </a:pPr>
            <a:r>
              <a:rPr lang="pt-BR" sz="1950" dirty="0">
                <a:sym typeface="Wingdings" panose="05000000000000000000" pitchFamily="2" charset="2"/>
              </a:rPr>
              <a:t>Competência legislativa concorrente:</a:t>
            </a:r>
          </a:p>
          <a:p>
            <a:pPr marL="130969" indent="0" algn="just">
              <a:spcBef>
                <a:spcPts val="225"/>
              </a:spcBef>
              <a:buNone/>
            </a:pPr>
            <a:r>
              <a:rPr lang="pt-BR" sz="1950" dirty="0">
                <a:solidFill>
                  <a:prstClr val="black"/>
                </a:solidFill>
              </a:rPr>
              <a:t>Art. 24. Compete à União, aos Estados e ao Distrito Federal </a:t>
            </a:r>
            <a:r>
              <a:rPr lang="pt-BR" sz="1950" u="sng" dirty="0">
                <a:solidFill>
                  <a:prstClr val="black"/>
                </a:solidFill>
              </a:rPr>
              <a:t>legislar concorrentemente</a:t>
            </a:r>
            <a:r>
              <a:rPr lang="pt-BR" sz="1950" dirty="0">
                <a:solidFill>
                  <a:prstClr val="black"/>
                </a:solidFill>
              </a:rPr>
              <a:t> sobre:</a:t>
            </a:r>
          </a:p>
          <a:p>
            <a:pPr marL="130969" indent="0" algn="just">
              <a:spcBef>
                <a:spcPts val="225"/>
              </a:spcBef>
              <a:buNone/>
            </a:pPr>
            <a:r>
              <a:rPr lang="pt-BR" sz="1950" dirty="0">
                <a:solidFill>
                  <a:prstClr val="black"/>
                </a:solidFill>
              </a:rPr>
              <a:t>XII - </a:t>
            </a:r>
            <a:r>
              <a:rPr lang="pt-BR" sz="1950" u="sng" dirty="0">
                <a:solidFill>
                  <a:prstClr val="black"/>
                </a:solidFill>
              </a:rPr>
              <a:t>previdência social</a:t>
            </a:r>
            <a:r>
              <a:rPr lang="pt-BR" sz="1950" dirty="0">
                <a:solidFill>
                  <a:prstClr val="black"/>
                </a:solidFill>
              </a:rPr>
              <a:t>, proteção e defesa da saúde;</a:t>
            </a:r>
          </a:p>
          <a:p>
            <a:pPr marL="130969" indent="0" algn="just">
              <a:spcBef>
                <a:spcPts val="225"/>
              </a:spcBef>
              <a:buNone/>
            </a:pPr>
            <a:r>
              <a:rPr lang="pt-BR" sz="1950" dirty="0">
                <a:solidFill>
                  <a:prstClr val="black"/>
                </a:solidFill>
              </a:rPr>
              <a:t>§ 1º - No âmbito da legislação concorrente, </a:t>
            </a:r>
            <a:r>
              <a:rPr lang="pt-BR" sz="1950" u="sng" dirty="0">
                <a:solidFill>
                  <a:prstClr val="black"/>
                </a:solidFill>
              </a:rPr>
              <a:t>a competência da União limitar-se-á a estabelecer </a:t>
            </a:r>
            <a:r>
              <a:rPr lang="pt-BR" sz="1950" b="1" u="sng" dirty="0">
                <a:solidFill>
                  <a:prstClr val="black"/>
                </a:solidFill>
              </a:rPr>
              <a:t>normas gerais</a:t>
            </a:r>
            <a:r>
              <a:rPr lang="pt-BR" sz="1950" dirty="0">
                <a:solidFill>
                  <a:prstClr val="black"/>
                </a:solidFill>
              </a:rPr>
              <a:t>.</a:t>
            </a:r>
          </a:p>
          <a:p>
            <a:pPr marL="130969" indent="0" algn="just">
              <a:spcBef>
                <a:spcPts val="225"/>
              </a:spcBef>
              <a:buNone/>
            </a:pPr>
            <a:r>
              <a:rPr lang="pt-BR" sz="1950" dirty="0">
                <a:solidFill>
                  <a:prstClr val="black"/>
                </a:solidFill>
              </a:rPr>
              <a:t>§ 2º - A competência da União para legislar sobre normas gerais não exclui a competência suplementar dos Estados.</a:t>
            </a:r>
          </a:p>
          <a:p>
            <a:pPr marL="130969" indent="0" algn="just">
              <a:spcBef>
                <a:spcPts val="225"/>
              </a:spcBef>
              <a:buNone/>
            </a:pPr>
            <a:r>
              <a:rPr lang="pt-BR" sz="1950" dirty="0">
                <a:solidFill>
                  <a:prstClr val="black"/>
                </a:solidFill>
              </a:rPr>
              <a:t>§ 3º - Inexistindo lei federal sobre normas gerais, os Estados exercerão a competência legislativa plena, para atender a suas peculiaridades.</a:t>
            </a:r>
          </a:p>
          <a:p>
            <a:pPr marL="130969" indent="0" algn="just">
              <a:spcBef>
                <a:spcPts val="225"/>
              </a:spcBef>
              <a:buNone/>
            </a:pPr>
            <a:r>
              <a:rPr lang="pt-BR" sz="1950" dirty="0">
                <a:solidFill>
                  <a:prstClr val="black"/>
                </a:solidFill>
              </a:rPr>
              <a:t>§ 4º - A superveniência de lei federal sobre normas gerais suspende a eficácia da lei estadual, no que lhe for contrário.</a:t>
            </a:r>
          </a:p>
          <a:p>
            <a:pPr marL="130969" indent="0" algn="just">
              <a:spcBef>
                <a:spcPts val="225"/>
              </a:spcBef>
              <a:buNone/>
            </a:pPr>
            <a:r>
              <a:rPr lang="pt-BR" sz="1950" dirty="0"/>
              <a:t>Art. 30. Compete aos Municípios:</a:t>
            </a:r>
          </a:p>
          <a:p>
            <a:pPr marL="130969" indent="0" algn="just">
              <a:spcBef>
                <a:spcPts val="225"/>
              </a:spcBef>
              <a:buNone/>
            </a:pPr>
            <a:r>
              <a:rPr lang="pt-BR" sz="1950" dirty="0"/>
              <a:t>I - legislar sobre assuntos de interesse local;</a:t>
            </a:r>
          </a:p>
          <a:p>
            <a:pPr marL="130969" indent="0" algn="just">
              <a:spcBef>
                <a:spcPts val="225"/>
              </a:spcBef>
              <a:buNone/>
            </a:pPr>
            <a:r>
              <a:rPr lang="pt-BR" sz="1950" dirty="0"/>
              <a:t>II - suplementar a legislação federal e a estadual no que couber;</a:t>
            </a:r>
          </a:p>
        </p:txBody>
      </p:sp>
    </p:spTree>
    <p:extLst>
      <p:ext uri="{BB962C8B-B14F-4D97-AF65-F5344CB8AC3E}">
        <p14:creationId xmlns:p14="http://schemas.microsoft.com/office/powerpoint/2010/main" val="2099140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857250"/>
            <a:ext cx="8892480" cy="521074"/>
          </a:xfrm>
        </p:spPr>
        <p:txBody>
          <a:bodyPr>
            <a:noAutofit/>
          </a:bodyPr>
          <a:lstStyle/>
          <a:p>
            <a:pPr algn="ctr"/>
            <a:r>
              <a:rPr lang="pt-BR" sz="2175" b="1" dirty="0">
                <a:solidFill>
                  <a:schemeClr val="tx1"/>
                </a:solidFill>
              </a:rPr>
              <a:t>3 - </a:t>
            </a:r>
            <a:r>
              <a:rPr lang="pt-BR" sz="2175" b="1" u="sng" dirty="0">
                <a:solidFill>
                  <a:schemeClr val="tx1"/>
                </a:solidFill>
              </a:rPr>
              <a:t>NOVO MARCO INSTITUCIONAL A PARTIR DE 1998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7504" y="1628800"/>
            <a:ext cx="8925558" cy="500300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1800" dirty="0">
                <a:sym typeface="Wingdings" panose="05000000000000000000" pitchFamily="2" charset="2"/>
              </a:rPr>
              <a:t></a:t>
            </a:r>
            <a:r>
              <a:rPr lang="pt-BR" sz="2000" dirty="0">
                <a:sym typeface="Wingdings" panose="05000000000000000000" pitchFamily="2" charset="2"/>
              </a:rPr>
              <a:t>Emenda Constitucional nº 20/1998 (aprofundada pela Emenda nº 41/2003).</a:t>
            </a:r>
          </a:p>
          <a:p>
            <a:pPr marL="0" indent="0" algn="just">
              <a:buNone/>
            </a:pPr>
            <a:r>
              <a:rPr lang="pt-BR" sz="2000" dirty="0">
                <a:sym typeface="Wingdings" panose="05000000000000000000" pitchFamily="2" charset="2"/>
              </a:rPr>
              <a:t> Lei nº 9.717/1998: Normas gerais de organização e funcionamento dos RPPS.</a:t>
            </a:r>
          </a:p>
          <a:p>
            <a:pPr marL="201216" indent="0" algn="just">
              <a:buNone/>
            </a:pPr>
            <a:r>
              <a:rPr lang="pt-BR" sz="2000" dirty="0">
                <a:sym typeface="Wingdings" panose="05000000000000000000" pitchFamily="2" charset="2"/>
              </a:rPr>
              <a:t>Art. 7º: Descumprimento: Vedações a transferências voluntárias de recursos, contratos, convênios e empréstimos.</a:t>
            </a:r>
          </a:p>
          <a:p>
            <a:pPr marL="201216" indent="0" algn="just">
              <a:buNone/>
            </a:pPr>
            <a:r>
              <a:rPr lang="pt-BR" sz="2000" dirty="0">
                <a:sym typeface="Wingdings" panose="05000000000000000000" pitchFamily="2" charset="2"/>
              </a:rPr>
              <a:t> Art. 9º: Competência da União, pelo MPS, para exercer a orientação, supervisão e acompanhamento e estabelecer parâmetros e diretrizes gerais.</a:t>
            </a:r>
          </a:p>
          <a:p>
            <a:pPr marL="0" indent="0" algn="just">
              <a:buNone/>
            </a:pPr>
            <a:r>
              <a:rPr lang="pt-BR" sz="2000" dirty="0">
                <a:sym typeface="Wingdings" panose="05000000000000000000" pitchFamily="2" charset="2"/>
              </a:rPr>
              <a:t>Decreto nº 3.788/2001: Certificado de Regularidade Previdenciária - CRP.</a:t>
            </a:r>
          </a:p>
          <a:p>
            <a:pPr marL="0" indent="0" algn="just">
              <a:buNone/>
            </a:pPr>
            <a:r>
              <a:rPr lang="pt-BR" sz="2000" dirty="0">
                <a:sym typeface="Wingdings" panose="05000000000000000000" pitchFamily="2" charset="2"/>
              </a:rPr>
              <a:t>Portarias, Orientações Normativas e Instruções Normativas editadas pelo MPS. </a:t>
            </a:r>
          </a:p>
          <a:p>
            <a:pPr marL="0" indent="0" algn="just">
              <a:buNone/>
            </a:pPr>
            <a:r>
              <a:rPr lang="pt-BR" sz="2000" dirty="0">
                <a:sym typeface="Wingdings" panose="05000000000000000000" pitchFamily="2" charset="2"/>
              </a:rPr>
              <a:t>Consequências:</a:t>
            </a:r>
          </a:p>
          <a:p>
            <a:pPr marL="201216" indent="0" algn="just">
              <a:buNone/>
            </a:pPr>
            <a:r>
              <a:rPr lang="pt-BR" sz="2000" dirty="0">
                <a:sym typeface="Wingdings" panose="05000000000000000000" pitchFamily="2" charset="2"/>
              </a:rPr>
              <a:t></a:t>
            </a:r>
            <a:r>
              <a:rPr lang="pt-BR" sz="2000" u="sng" dirty="0">
                <a:sym typeface="Wingdings" panose="05000000000000000000" pitchFamily="2" charset="2"/>
              </a:rPr>
              <a:t>Exercício da Supervisão</a:t>
            </a:r>
            <a:r>
              <a:rPr lang="pt-BR" sz="2000" dirty="0">
                <a:sym typeface="Wingdings" panose="05000000000000000000" pitchFamily="2" charset="2"/>
              </a:rPr>
              <a:t> Avanços na gestão Correção de distorções</a:t>
            </a:r>
          </a:p>
          <a:p>
            <a:pPr marL="201216" indent="0" algn="just">
              <a:buNone/>
            </a:pPr>
            <a:r>
              <a:rPr lang="pt-BR" sz="2000" dirty="0">
                <a:sym typeface="Wingdings" panose="05000000000000000000" pitchFamily="2" charset="2"/>
              </a:rPr>
              <a:t>Capitalização dos recursos Construção da Sustentabilidade</a:t>
            </a:r>
          </a:p>
        </p:txBody>
      </p:sp>
    </p:spTree>
    <p:extLst>
      <p:ext uri="{BB962C8B-B14F-4D97-AF65-F5344CB8AC3E}">
        <p14:creationId xmlns:p14="http://schemas.microsoft.com/office/powerpoint/2010/main" val="3462462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836712"/>
            <a:ext cx="9036496" cy="521074"/>
          </a:xfrm>
        </p:spPr>
        <p:txBody>
          <a:bodyPr>
            <a:noAutofit/>
          </a:bodyPr>
          <a:lstStyle/>
          <a:p>
            <a:pPr algn="ctr"/>
            <a:r>
              <a:rPr lang="pt-BR" sz="2175" b="1" dirty="0">
                <a:solidFill>
                  <a:schemeClr val="tx1"/>
                </a:solidFill>
              </a:rPr>
              <a:t>3 - </a:t>
            </a:r>
            <a:r>
              <a:rPr lang="pt-BR" sz="2175" b="1" u="sng" dirty="0">
                <a:solidFill>
                  <a:schemeClr val="tx1"/>
                </a:solidFill>
              </a:rPr>
              <a:t>NOVO MARCO INSTITUCIONAL A PARTIR DE 1998</a:t>
            </a: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30074582"/>
              </p:ext>
            </p:extLst>
          </p:nvPr>
        </p:nvGraphicFramePr>
        <p:xfrm>
          <a:off x="0" y="1556792"/>
          <a:ext cx="4248472" cy="49685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Espaço Reservado para Conteúd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1045805"/>
              </p:ext>
            </p:extLst>
          </p:nvPr>
        </p:nvGraphicFramePr>
        <p:xfrm>
          <a:off x="4788024" y="1556792"/>
          <a:ext cx="4248472" cy="49685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7" name="CaixaDeTexto 6"/>
          <p:cNvSpPr txBox="1"/>
          <p:nvPr/>
        </p:nvSpPr>
        <p:spPr>
          <a:xfrm>
            <a:off x="0" y="1844824"/>
            <a:ext cx="13316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>
                <a:ln>
                  <a:solidFill>
                    <a:schemeClr val="tx2"/>
                  </a:solidFill>
                </a:ln>
                <a:latin typeface="+mj-lt"/>
              </a:rPr>
              <a:t>ANTES DE 1998</a:t>
            </a:r>
            <a:endParaRPr lang="pt-BR" dirty="0">
              <a:ln>
                <a:solidFill>
                  <a:schemeClr val="tx2"/>
                </a:solidFill>
              </a:ln>
              <a:latin typeface="+mj-lt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4932040" y="1827443"/>
            <a:ext cx="13316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>
                <a:ln>
                  <a:solidFill>
                    <a:schemeClr val="tx2"/>
                  </a:solidFill>
                </a:ln>
                <a:latin typeface="+mj-lt"/>
              </a:rPr>
              <a:t>DEPOIS DE 1998</a:t>
            </a:r>
            <a:endParaRPr lang="pt-BR" dirty="0">
              <a:ln>
                <a:solidFill>
                  <a:schemeClr val="tx2"/>
                </a:solidFill>
              </a:ln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0740710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836712"/>
            <a:ext cx="9036496" cy="521074"/>
          </a:xfrm>
        </p:spPr>
        <p:txBody>
          <a:bodyPr>
            <a:noAutofit/>
          </a:bodyPr>
          <a:lstStyle/>
          <a:p>
            <a:pPr algn="ctr"/>
            <a:r>
              <a:rPr lang="pt-BR" sz="2175" b="1" dirty="0">
                <a:solidFill>
                  <a:schemeClr val="tx1"/>
                </a:solidFill>
              </a:rPr>
              <a:t>3 - </a:t>
            </a:r>
            <a:r>
              <a:rPr lang="pt-BR" sz="2175" b="1" u="sng" dirty="0">
                <a:solidFill>
                  <a:schemeClr val="tx1"/>
                </a:solidFill>
              </a:rPr>
              <a:t>NOVO MARCO INSTITUCIONAL A PARTIR DE 1998</a:t>
            </a:r>
          </a:p>
        </p:txBody>
      </p:sp>
      <p:graphicFrame>
        <p:nvGraphicFramePr>
          <p:cNvPr id="9" name="Espaço Reservado para Conteúdo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82076155"/>
              </p:ext>
            </p:extLst>
          </p:nvPr>
        </p:nvGraphicFramePr>
        <p:xfrm>
          <a:off x="0" y="1378324"/>
          <a:ext cx="9036496" cy="52910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46774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ersonalizar design">
  <a:themeElements>
    <a:clrScheme name="Personalizar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ersonalizar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ersonalizar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rsonalizar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rsonalizar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rsonalizar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rsonalizar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rsonalizar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sonalizar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sonalizar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sonalizar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sonalizar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sonalizar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sonalizar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6341</TotalTime>
  <Words>4286</Words>
  <Application>Microsoft Office PowerPoint</Application>
  <PresentationFormat>Apresentação na tela (4:3)</PresentationFormat>
  <Paragraphs>455</Paragraphs>
  <Slides>32</Slides>
  <Notes>1</Notes>
  <HiddenSlides>0</HiddenSlides>
  <MMClips>0</MMClips>
  <ScaleCrop>false</ScaleCrop>
  <HeadingPairs>
    <vt:vector size="8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1</vt:i4>
      </vt:variant>
      <vt:variant>
        <vt:lpstr>Títulos de slides</vt:lpstr>
      </vt:variant>
      <vt:variant>
        <vt:i4>32</vt:i4>
      </vt:variant>
    </vt:vector>
  </HeadingPairs>
  <TitlesOfParts>
    <vt:vector size="38" baseType="lpstr">
      <vt:lpstr>Arial</vt:lpstr>
      <vt:lpstr>Calibri</vt:lpstr>
      <vt:lpstr>Times New Roman</vt:lpstr>
      <vt:lpstr>Wingdings</vt:lpstr>
      <vt:lpstr>Personalizar design</vt:lpstr>
      <vt:lpstr>Picture</vt:lpstr>
      <vt:lpstr>Apresentação do PowerPoint</vt:lpstr>
      <vt:lpstr>SUMÁRIO</vt:lpstr>
      <vt:lpstr>1 - OS RPPS ANTES DE 1998</vt:lpstr>
      <vt:lpstr>Apresentação do PowerPoint</vt:lpstr>
      <vt:lpstr>Apresentação do PowerPoint</vt:lpstr>
      <vt:lpstr>2 - COMPETÊNCIA LEGISLATIVA CONCORRENTE NA CF 1988</vt:lpstr>
      <vt:lpstr>3 - NOVO MARCO INSTITUCIONAL A PARTIR DE 1998</vt:lpstr>
      <vt:lpstr>3 - NOVO MARCO INSTITUCIONAL A PARTIR DE 1998</vt:lpstr>
      <vt:lpstr>3 - NOVO MARCO INSTITUCIONAL A PARTIR DE 1998</vt:lpstr>
      <vt:lpstr>4 - DECISÕES JUDICIAIS SOBRE O CRP</vt:lpstr>
      <vt:lpstr>4 - DECISÕES JUDICIAIS SOBRE O CRP</vt:lpstr>
      <vt:lpstr>4 - DECISÕES JUDICIAIS SOBRE O CRP</vt:lpstr>
      <vt:lpstr>4 - DECISÕES JUDICIAIS SOBRE O CRP</vt:lpstr>
      <vt:lpstr>5 - DEFINIÇÃO DO CONCEITO DE NORMAS GERAIS</vt:lpstr>
      <vt:lpstr>5 - DEFINIÇÃO DO CONCEITO DE NORMAS GERAIS</vt:lpstr>
      <vt:lpstr>6 - FEDERAÇÃO OU MODELOS DE “FEDERAÇÕES”</vt:lpstr>
      <vt:lpstr>7 - AUTONOMIA “REAL” OU AUTONOMIA “NOMINAL”</vt:lpstr>
      <vt:lpstr>8 - BRASIL: FEDERAÇÃO E REPÚBLICA</vt:lpstr>
      <vt:lpstr>9 - OS RPPS E A LEI DE RESPONSABILIDADE FISCAL</vt:lpstr>
      <vt:lpstr>10 - RISCOS DA AUSÊNCIA DE SUPERVISÃO PARA A GESTÃO E O CONTROLE DOS RPPS</vt:lpstr>
      <vt:lpstr>11 - A JUDICIALIZAÇÃO E O EQUILÍBRIO FINANCEIRO E ATUARIAL: AMEAÇA AOS FUNDOS PREVIDENCIÁRIOS</vt:lpstr>
      <vt:lpstr>11 - A JUDICIALIZAÇÃO E O EQUILÍBRIO FINANCEIRO E ATUARIAL: AMEAÇA AOS FUNDOS PREVIDENCIÁRIOS</vt:lpstr>
      <vt:lpstr>11 - A JUDICIALIZAÇÃO E O EQUILÍBRIO FINANCEIRO E ATUARIAL: AMEAÇA AOS FUNDOS PREVIDENCIÁRIOS</vt:lpstr>
      <vt:lpstr>11 - A JUDICIALIZAÇÃO E O EQUILÍBRIO FINANCEIRO E ATUARIAL: AMEAÇA AOS FUNDOS PREVIDENCIÁRIOS</vt:lpstr>
      <vt:lpstr>11 - A JUDICIALIZAÇÃO E O EQUILÍBRIO FINANCEIRO E ATUARIAL: AMEAÇA AOS FUNDOS PREVIDENCIÁRIOS</vt:lpstr>
      <vt:lpstr>Apresentação do PowerPoint</vt:lpstr>
      <vt:lpstr>11 - A JUDICIALIZAÇÃO E O EQUILÍBRIO FINANCEIRO E ATUARIAL: AMEAÇA AOS FUNDOS PREVIDENCIÁRIOS</vt:lpstr>
      <vt:lpstr>11 - A JUDICIALIZAÇÃO E O EQUILÍBRIO FINANCEIRO E ATUARIAL: AMEAÇA AOS FUNDOS PREVIDENCIÁRIOS</vt:lpstr>
      <vt:lpstr>11 - A JUDICIALIZAÇÃO E O EQUILÍBRIO FINANCEIRO E ATUARIAL: AMEAÇA AOS FUNDOS PREVIDENCIÁRIOS</vt:lpstr>
      <vt:lpstr>12 - CONCLUSÕES</vt:lpstr>
      <vt:lpstr>12 - CONCLUSÕES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Administrador</dc:creator>
  <cp:lastModifiedBy>NOTE</cp:lastModifiedBy>
  <cp:revision>513</cp:revision>
  <cp:lastPrinted>2015-06-18T15:15:27Z</cp:lastPrinted>
  <dcterms:created xsi:type="dcterms:W3CDTF">2010-04-15T18:10:19Z</dcterms:created>
  <dcterms:modified xsi:type="dcterms:W3CDTF">2015-06-18T15:21:27Z</dcterms:modified>
</cp:coreProperties>
</file>